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68" r:id="rId2"/>
    <p:sldId id="259" r:id="rId3"/>
    <p:sldId id="258" r:id="rId4"/>
    <p:sldId id="271" r:id="rId5"/>
    <p:sldId id="272" r:id="rId6"/>
    <p:sldId id="260" r:id="rId7"/>
    <p:sldId id="261" r:id="rId8"/>
    <p:sldId id="273" r:id="rId9"/>
    <p:sldId id="262" r:id="rId10"/>
    <p:sldId id="266" r:id="rId11"/>
    <p:sldId id="274" r:id="rId12"/>
    <p:sldId id="270" r:id="rId13"/>
    <p:sldId id="277" r:id="rId14"/>
    <p:sldId id="269" r:id="rId15"/>
    <p:sldId id="267" r:id="rId16"/>
    <p:sldId id="263" r:id="rId17"/>
    <p:sldId id="275" r:id="rId18"/>
    <p:sldId id="276" r:id="rId19"/>
    <p:sldId id="278" r:id="rId20"/>
    <p:sldId id="280" r:id="rId21"/>
    <p:sldId id="281" r:id="rId22"/>
    <p:sldId id="26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D54"/>
    <a:srgbClr val="FF8B2A"/>
    <a:srgbClr val="0C4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99"/>
    <p:restoredTop sz="90320" autoAdjust="0"/>
  </p:normalViewPr>
  <p:slideViewPr>
    <p:cSldViewPr snapToGrid="0" snapToObjects="1">
      <p:cViewPr varScale="1">
        <p:scale>
          <a:sx n="98" d="100"/>
          <a:sy n="98" d="100"/>
        </p:scale>
        <p:origin x="19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FC0CAF-010D-EF4C-8F91-42A9260180C2}" type="doc">
      <dgm:prSet loTypeId="urn:microsoft.com/office/officeart/2005/8/layout/process1" loCatId="" qsTypeId="urn:microsoft.com/office/officeart/2005/8/quickstyle/simple1" qsCatId="simple" csTypeId="urn:microsoft.com/office/officeart/2005/8/colors/accent6_2" csCatId="accent6" phldr="1"/>
      <dgm:spPr/>
    </dgm:pt>
    <dgm:pt modelId="{27D3F5E7-DC13-D846-91BD-3B9CA3CB5278}">
      <dgm:prSet phldrT="[Text]"/>
      <dgm:spPr/>
      <dgm:t>
        <a:bodyPr/>
        <a:lstStyle/>
        <a:p>
          <a:r>
            <a:rPr lang="en-GB" b="1" dirty="0"/>
            <a:t>Real World</a:t>
          </a:r>
        </a:p>
      </dgm:t>
    </dgm:pt>
    <dgm:pt modelId="{F3419CD7-C240-F44F-B28F-BF9A259E300F}" type="parTrans" cxnId="{9DB8145F-B8B4-0E4A-99A2-F96566FA0740}">
      <dgm:prSet/>
      <dgm:spPr/>
      <dgm:t>
        <a:bodyPr/>
        <a:lstStyle/>
        <a:p>
          <a:endParaRPr lang="en-GB" b="1"/>
        </a:p>
      </dgm:t>
    </dgm:pt>
    <dgm:pt modelId="{B3770072-B8EF-3840-8191-E3A16D973615}" type="sibTrans" cxnId="{9DB8145F-B8B4-0E4A-99A2-F96566FA0740}">
      <dgm:prSet/>
      <dgm:spPr/>
      <dgm:t>
        <a:bodyPr/>
        <a:lstStyle/>
        <a:p>
          <a:endParaRPr lang="en-GB" b="1" dirty="0"/>
        </a:p>
      </dgm:t>
    </dgm:pt>
    <dgm:pt modelId="{386ED174-ABDC-6A46-9C89-BFD39FE9304C}">
      <dgm:prSet phldrT="[Text]"/>
      <dgm:spPr/>
      <dgm:t>
        <a:bodyPr/>
        <a:lstStyle/>
        <a:p>
          <a:r>
            <a:rPr lang="en-GB" b="1" dirty="0"/>
            <a:t>Some Aspect of the Real World</a:t>
          </a:r>
        </a:p>
      </dgm:t>
    </dgm:pt>
    <dgm:pt modelId="{ADEC8400-7F7F-514F-B0A7-DE6508FED205}" type="parTrans" cxnId="{B6984690-774B-4042-9273-0FCB8C7B6AA1}">
      <dgm:prSet/>
      <dgm:spPr/>
      <dgm:t>
        <a:bodyPr/>
        <a:lstStyle/>
        <a:p>
          <a:endParaRPr lang="en-GB" b="1"/>
        </a:p>
      </dgm:t>
    </dgm:pt>
    <dgm:pt modelId="{5ADC6888-A953-954C-8182-CDBBD3327E68}" type="sibTrans" cxnId="{B6984690-774B-4042-9273-0FCB8C7B6AA1}">
      <dgm:prSet/>
      <dgm:spPr/>
      <dgm:t>
        <a:bodyPr/>
        <a:lstStyle/>
        <a:p>
          <a:endParaRPr lang="en-GB" b="1" dirty="0"/>
        </a:p>
      </dgm:t>
    </dgm:pt>
    <dgm:pt modelId="{0A5EE21A-5C5F-0E44-9708-620027557AB0}">
      <dgm:prSet phldrT="[Text]"/>
      <dgm:spPr/>
      <dgm:t>
        <a:bodyPr/>
        <a:lstStyle/>
        <a:p>
          <a:r>
            <a:rPr lang="en-GB" b="1" dirty="0"/>
            <a:t>Conceptualization of the Aspect</a:t>
          </a:r>
        </a:p>
      </dgm:t>
    </dgm:pt>
    <dgm:pt modelId="{3ABF2069-AC81-354A-945C-7FBAC1289CE2}" type="parTrans" cxnId="{81DD1011-46A7-F64F-9DCE-10B359A75BA5}">
      <dgm:prSet/>
      <dgm:spPr/>
      <dgm:t>
        <a:bodyPr/>
        <a:lstStyle/>
        <a:p>
          <a:endParaRPr lang="en-GB" b="1"/>
        </a:p>
      </dgm:t>
    </dgm:pt>
    <dgm:pt modelId="{5A1CF9A5-453A-A14D-8865-07F17AFE3B7E}" type="sibTrans" cxnId="{81DD1011-46A7-F64F-9DCE-10B359A75BA5}">
      <dgm:prSet/>
      <dgm:spPr/>
      <dgm:t>
        <a:bodyPr/>
        <a:lstStyle/>
        <a:p>
          <a:endParaRPr lang="en-GB" b="1" dirty="0"/>
        </a:p>
      </dgm:t>
    </dgm:pt>
    <dgm:pt modelId="{F36AD958-47BB-C945-AFF4-35E9BEE8F8F0}">
      <dgm:prSet/>
      <dgm:spPr/>
      <dgm:t>
        <a:bodyPr/>
        <a:lstStyle/>
        <a:p>
          <a:r>
            <a:rPr lang="en-GB" b="1" dirty="0"/>
            <a:t>Model in Some Form</a:t>
          </a:r>
        </a:p>
      </dgm:t>
    </dgm:pt>
    <dgm:pt modelId="{13796818-FA1D-DF4F-B4AF-B0B0401E9A30}" type="parTrans" cxnId="{90A0F8DF-7C1B-7D4F-B703-765C828EAA5B}">
      <dgm:prSet/>
      <dgm:spPr/>
      <dgm:t>
        <a:bodyPr/>
        <a:lstStyle/>
        <a:p>
          <a:endParaRPr lang="en-GB" b="1"/>
        </a:p>
      </dgm:t>
    </dgm:pt>
    <dgm:pt modelId="{37D2F32B-D3A2-AB4F-8AAE-BF4FA1B27A07}" type="sibTrans" cxnId="{90A0F8DF-7C1B-7D4F-B703-765C828EAA5B}">
      <dgm:prSet/>
      <dgm:spPr/>
      <dgm:t>
        <a:bodyPr/>
        <a:lstStyle/>
        <a:p>
          <a:endParaRPr lang="en-GB" b="1"/>
        </a:p>
      </dgm:t>
    </dgm:pt>
    <dgm:pt modelId="{715B19C4-CFD5-D94D-AFE9-C58DD43D591C}" type="pres">
      <dgm:prSet presAssocID="{4BFC0CAF-010D-EF4C-8F91-42A9260180C2}" presName="Name0" presStyleCnt="0">
        <dgm:presLayoutVars>
          <dgm:dir/>
          <dgm:resizeHandles val="exact"/>
        </dgm:presLayoutVars>
      </dgm:prSet>
      <dgm:spPr/>
    </dgm:pt>
    <dgm:pt modelId="{8C204306-D815-F242-9623-52052404FC9F}" type="pres">
      <dgm:prSet presAssocID="{27D3F5E7-DC13-D846-91BD-3B9CA3CB5278}" presName="node" presStyleLbl="node1" presStyleIdx="0" presStyleCnt="4" custScaleX="67929" custScaleY="61686">
        <dgm:presLayoutVars>
          <dgm:bulletEnabled val="1"/>
        </dgm:presLayoutVars>
      </dgm:prSet>
      <dgm:spPr/>
    </dgm:pt>
    <dgm:pt modelId="{6E81562D-B2A4-AC4C-A596-47BE3EE7C93B}" type="pres">
      <dgm:prSet presAssocID="{B3770072-B8EF-3840-8191-E3A16D973615}" presName="sibTrans" presStyleLbl="sibTrans2D1" presStyleIdx="0" presStyleCnt="3"/>
      <dgm:spPr/>
    </dgm:pt>
    <dgm:pt modelId="{EE9745A8-5BB2-2744-9876-AA7BBD7B3337}" type="pres">
      <dgm:prSet presAssocID="{B3770072-B8EF-3840-8191-E3A16D973615}" presName="connectorText" presStyleLbl="sibTrans2D1" presStyleIdx="0" presStyleCnt="3"/>
      <dgm:spPr/>
    </dgm:pt>
    <dgm:pt modelId="{7E92B4FB-3072-4947-B71A-3D108F2F746B}" type="pres">
      <dgm:prSet presAssocID="{386ED174-ABDC-6A46-9C89-BFD39FE9304C}" presName="node" presStyleLbl="node1" presStyleIdx="1" presStyleCnt="4" custScaleY="48411">
        <dgm:presLayoutVars>
          <dgm:bulletEnabled val="1"/>
        </dgm:presLayoutVars>
      </dgm:prSet>
      <dgm:spPr/>
    </dgm:pt>
    <dgm:pt modelId="{78B74F02-3CFC-F34C-BA27-37464B23038A}" type="pres">
      <dgm:prSet presAssocID="{5ADC6888-A953-954C-8182-CDBBD3327E68}" presName="sibTrans" presStyleLbl="sibTrans2D1" presStyleIdx="1" presStyleCnt="3" custScaleX="140424"/>
      <dgm:spPr/>
    </dgm:pt>
    <dgm:pt modelId="{CAC483E8-FDDD-F543-9660-409D22E14D28}" type="pres">
      <dgm:prSet presAssocID="{5ADC6888-A953-954C-8182-CDBBD3327E68}" presName="connectorText" presStyleLbl="sibTrans2D1" presStyleIdx="1" presStyleCnt="3"/>
      <dgm:spPr/>
    </dgm:pt>
    <dgm:pt modelId="{34C82B7B-EE23-0141-A64C-4FFF426E968E}" type="pres">
      <dgm:prSet presAssocID="{0A5EE21A-5C5F-0E44-9708-620027557AB0}" presName="node" presStyleLbl="node1" presStyleIdx="2" presStyleCnt="4" custScaleY="62802">
        <dgm:presLayoutVars>
          <dgm:bulletEnabled val="1"/>
        </dgm:presLayoutVars>
      </dgm:prSet>
      <dgm:spPr/>
    </dgm:pt>
    <dgm:pt modelId="{CDF9C503-652B-C349-8126-CDB2FBD10D2E}" type="pres">
      <dgm:prSet presAssocID="{5A1CF9A5-453A-A14D-8865-07F17AFE3B7E}" presName="sibTrans" presStyleLbl="sibTrans2D1" presStyleIdx="2" presStyleCnt="3"/>
      <dgm:spPr/>
    </dgm:pt>
    <dgm:pt modelId="{D5DA44CA-0B38-5443-BE53-19C7C9D12C45}" type="pres">
      <dgm:prSet presAssocID="{5A1CF9A5-453A-A14D-8865-07F17AFE3B7E}" presName="connectorText" presStyleLbl="sibTrans2D1" presStyleIdx="2" presStyleCnt="3"/>
      <dgm:spPr/>
    </dgm:pt>
    <dgm:pt modelId="{40FAB3C3-C00D-654E-BF64-D91BCBFF4890}" type="pres">
      <dgm:prSet presAssocID="{F36AD958-47BB-C945-AFF4-35E9BEE8F8F0}" presName="node" presStyleLbl="node1" presStyleIdx="3" presStyleCnt="4" custScaleY="54877">
        <dgm:presLayoutVars>
          <dgm:bulletEnabled val="1"/>
        </dgm:presLayoutVars>
      </dgm:prSet>
      <dgm:spPr/>
    </dgm:pt>
  </dgm:ptLst>
  <dgm:cxnLst>
    <dgm:cxn modelId="{81DD1011-46A7-F64F-9DCE-10B359A75BA5}" srcId="{4BFC0CAF-010D-EF4C-8F91-42A9260180C2}" destId="{0A5EE21A-5C5F-0E44-9708-620027557AB0}" srcOrd="2" destOrd="0" parTransId="{3ABF2069-AC81-354A-945C-7FBAC1289CE2}" sibTransId="{5A1CF9A5-453A-A14D-8865-07F17AFE3B7E}"/>
    <dgm:cxn modelId="{98B17014-E44A-440E-A7CC-DAC70D3F5A32}" type="presOf" srcId="{F36AD958-47BB-C945-AFF4-35E9BEE8F8F0}" destId="{40FAB3C3-C00D-654E-BF64-D91BCBFF4890}" srcOrd="0" destOrd="0" presId="urn:microsoft.com/office/officeart/2005/8/layout/process1"/>
    <dgm:cxn modelId="{72708E50-7944-4DE3-A6C3-D100A2CFDABC}" type="presOf" srcId="{27D3F5E7-DC13-D846-91BD-3B9CA3CB5278}" destId="{8C204306-D815-F242-9623-52052404FC9F}" srcOrd="0" destOrd="0" presId="urn:microsoft.com/office/officeart/2005/8/layout/process1"/>
    <dgm:cxn modelId="{AEBB7858-9807-4809-A2C8-5BA93AA2080A}" type="presOf" srcId="{B3770072-B8EF-3840-8191-E3A16D973615}" destId="{EE9745A8-5BB2-2744-9876-AA7BBD7B3337}" srcOrd="1" destOrd="0" presId="urn:microsoft.com/office/officeart/2005/8/layout/process1"/>
    <dgm:cxn modelId="{7B1CE75E-D6D7-4619-9463-77A5AF8D86A9}" type="presOf" srcId="{386ED174-ABDC-6A46-9C89-BFD39FE9304C}" destId="{7E92B4FB-3072-4947-B71A-3D108F2F746B}" srcOrd="0" destOrd="0" presId="urn:microsoft.com/office/officeart/2005/8/layout/process1"/>
    <dgm:cxn modelId="{9DB8145F-B8B4-0E4A-99A2-F96566FA0740}" srcId="{4BFC0CAF-010D-EF4C-8F91-42A9260180C2}" destId="{27D3F5E7-DC13-D846-91BD-3B9CA3CB5278}" srcOrd="0" destOrd="0" parTransId="{F3419CD7-C240-F44F-B28F-BF9A259E300F}" sibTransId="{B3770072-B8EF-3840-8191-E3A16D973615}"/>
    <dgm:cxn modelId="{0FC8AC6A-2631-4A37-97A1-B57266F9F9AB}" type="presOf" srcId="{5A1CF9A5-453A-A14D-8865-07F17AFE3B7E}" destId="{D5DA44CA-0B38-5443-BE53-19C7C9D12C45}" srcOrd="1" destOrd="0" presId="urn:microsoft.com/office/officeart/2005/8/layout/process1"/>
    <dgm:cxn modelId="{C10EF588-4437-4D82-8B1C-3FDC6538E9AD}" type="presOf" srcId="{5ADC6888-A953-954C-8182-CDBBD3327E68}" destId="{78B74F02-3CFC-F34C-BA27-37464B23038A}" srcOrd="0" destOrd="0" presId="urn:microsoft.com/office/officeart/2005/8/layout/process1"/>
    <dgm:cxn modelId="{B6984690-774B-4042-9273-0FCB8C7B6AA1}" srcId="{4BFC0CAF-010D-EF4C-8F91-42A9260180C2}" destId="{386ED174-ABDC-6A46-9C89-BFD39FE9304C}" srcOrd="1" destOrd="0" parTransId="{ADEC8400-7F7F-514F-B0A7-DE6508FED205}" sibTransId="{5ADC6888-A953-954C-8182-CDBBD3327E68}"/>
    <dgm:cxn modelId="{D0384DA2-8E71-43B3-8C45-4D60B5715636}" type="presOf" srcId="{4BFC0CAF-010D-EF4C-8F91-42A9260180C2}" destId="{715B19C4-CFD5-D94D-AFE9-C58DD43D591C}" srcOrd="0" destOrd="0" presId="urn:microsoft.com/office/officeart/2005/8/layout/process1"/>
    <dgm:cxn modelId="{16DBF2A9-D771-4703-BADF-294AB40D6C6F}" type="presOf" srcId="{B3770072-B8EF-3840-8191-E3A16D973615}" destId="{6E81562D-B2A4-AC4C-A596-47BE3EE7C93B}" srcOrd="0" destOrd="0" presId="urn:microsoft.com/office/officeart/2005/8/layout/process1"/>
    <dgm:cxn modelId="{399639AB-A70E-4366-9FA9-D2B3493B3996}" type="presOf" srcId="{5A1CF9A5-453A-A14D-8865-07F17AFE3B7E}" destId="{CDF9C503-652B-C349-8126-CDB2FBD10D2E}" srcOrd="0" destOrd="0" presId="urn:microsoft.com/office/officeart/2005/8/layout/process1"/>
    <dgm:cxn modelId="{8FAB8FB0-28D2-47C2-ABFE-61F78946C6E6}" type="presOf" srcId="{5ADC6888-A953-954C-8182-CDBBD3327E68}" destId="{CAC483E8-FDDD-F543-9660-409D22E14D28}" srcOrd="1" destOrd="0" presId="urn:microsoft.com/office/officeart/2005/8/layout/process1"/>
    <dgm:cxn modelId="{A7FCE8DD-B339-444B-B507-A5519E411068}" type="presOf" srcId="{0A5EE21A-5C5F-0E44-9708-620027557AB0}" destId="{34C82B7B-EE23-0141-A64C-4FFF426E968E}" srcOrd="0" destOrd="0" presId="urn:microsoft.com/office/officeart/2005/8/layout/process1"/>
    <dgm:cxn modelId="{90A0F8DF-7C1B-7D4F-B703-765C828EAA5B}" srcId="{4BFC0CAF-010D-EF4C-8F91-42A9260180C2}" destId="{F36AD958-47BB-C945-AFF4-35E9BEE8F8F0}" srcOrd="3" destOrd="0" parTransId="{13796818-FA1D-DF4F-B4AF-B0B0401E9A30}" sibTransId="{37D2F32B-D3A2-AB4F-8AAE-BF4FA1B27A07}"/>
    <dgm:cxn modelId="{0CA097B3-DC43-44CD-AA74-B4F8479EEC1D}" type="presParOf" srcId="{715B19C4-CFD5-D94D-AFE9-C58DD43D591C}" destId="{8C204306-D815-F242-9623-52052404FC9F}" srcOrd="0" destOrd="0" presId="urn:microsoft.com/office/officeart/2005/8/layout/process1"/>
    <dgm:cxn modelId="{BCB5592A-2E92-45E6-9B44-4B5DD541B9E2}" type="presParOf" srcId="{715B19C4-CFD5-D94D-AFE9-C58DD43D591C}" destId="{6E81562D-B2A4-AC4C-A596-47BE3EE7C93B}" srcOrd="1" destOrd="0" presId="urn:microsoft.com/office/officeart/2005/8/layout/process1"/>
    <dgm:cxn modelId="{A512ABE0-9BA3-4C99-808F-18D928E894E8}" type="presParOf" srcId="{6E81562D-B2A4-AC4C-A596-47BE3EE7C93B}" destId="{EE9745A8-5BB2-2744-9876-AA7BBD7B3337}" srcOrd="0" destOrd="0" presId="urn:microsoft.com/office/officeart/2005/8/layout/process1"/>
    <dgm:cxn modelId="{B196B9C5-8AAF-40DD-ACA4-892AFFA1D879}" type="presParOf" srcId="{715B19C4-CFD5-D94D-AFE9-C58DD43D591C}" destId="{7E92B4FB-3072-4947-B71A-3D108F2F746B}" srcOrd="2" destOrd="0" presId="urn:microsoft.com/office/officeart/2005/8/layout/process1"/>
    <dgm:cxn modelId="{49DB6EDC-3CF8-4932-8F03-7804D7B5574B}" type="presParOf" srcId="{715B19C4-CFD5-D94D-AFE9-C58DD43D591C}" destId="{78B74F02-3CFC-F34C-BA27-37464B23038A}" srcOrd="3" destOrd="0" presId="urn:microsoft.com/office/officeart/2005/8/layout/process1"/>
    <dgm:cxn modelId="{8196739C-9D8E-462C-80C0-B82994B13782}" type="presParOf" srcId="{78B74F02-3CFC-F34C-BA27-37464B23038A}" destId="{CAC483E8-FDDD-F543-9660-409D22E14D28}" srcOrd="0" destOrd="0" presId="urn:microsoft.com/office/officeart/2005/8/layout/process1"/>
    <dgm:cxn modelId="{983370FB-2F18-4659-80F1-C2BD3292BC3F}" type="presParOf" srcId="{715B19C4-CFD5-D94D-AFE9-C58DD43D591C}" destId="{34C82B7B-EE23-0141-A64C-4FFF426E968E}" srcOrd="4" destOrd="0" presId="urn:microsoft.com/office/officeart/2005/8/layout/process1"/>
    <dgm:cxn modelId="{D4305E47-7BD1-49F8-BD1C-3382F0A773F6}" type="presParOf" srcId="{715B19C4-CFD5-D94D-AFE9-C58DD43D591C}" destId="{CDF9C503-652B-C349-8126-CDB2FBD10D2E}" srcOrd="5" destOrd="0" presId="urn:microsoft.com/office/officeart/2005/8/layout/process1"/>
    <dgm:cxn modelId="{FDD30E80-A31F-40DD-A8F3-062AB640E21B}" type="presParOf" srcId="{CDF9C503-652B-C349-8126-CDB2FBD10D2E}" destId="{D5DA44CA-0B38-5443-BE53-19C7C9D12C45}" srcOrd="0" destOrd="0" presId="urn:microsoft.com/office/officeart/2005/8/layout/process1"/>
    <dgm:cxn modelId="{2D8B9A2E-BA28-45E3-8735-68F241253B5F}" type="presParOf" srcId="{715B19C4-CFD5-D94D-AFE9-C58DD43D591C}" destId="{40FAB3C3-C00D-654E-BF64-D91BCBFF489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204306-D815-F242-9623-52052404FC9F}">
      <dsp:nvSpPr>
        <dsp:cNvPr id="0" name=""/>
        <dsp:cNvSpPr/>
      </dsp:nvSpPr>
      <dsp:spPr>
        <a:xfrm>
          <a:off x="1805" y="644758"/>
          <a:ext cx="904372" cy="515851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Real World</a:t>
          </a:r>
        </a:p>
      </dsp:txBody>
      <dsp:txXfrm>
        <a:off x="16914" y="659867"/>
        <a:ext cx="874154" cy="485633"/>
      </dsp:txXfrm>
    </dsp:sp>
    <dsp:sp modelId="{6E81562D-B2A4-AC4C-A596-47BE3EE7C93B}">
      <dsp:nvSpPr>
        <dsp:cNvPr id="0" name=""/>
        <dsp:cNvSpPr/>
      </dsp:nvSpPr>
      <dsp:spPr>
        <a:xfrm>
          <a:off x="1039313" y="737596"/>
          <a:ext cx="282246" cy="330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b="1" kern="1200" dirty="0"/>
        </a:p>
      </dsp:txBody>
      <dsp:txXfrm>
        <a:off x="1039313" y="803631"/>
        <a:ext cx="197572" cy="198104"/>
      </dsp:txXfrm>
    </dsp:sp>
    <dsp:sp modelId="{7E92B4FB-3072-4947-B71A-3D108F2F746B}">
      <dsp:nvSpPr>
        <dsp:cNvPr id="0" name=""/>
        <dsp:cNvSpPr/>
      </dsp:nvSpPr>
      <dsp:spPr>
        <a:xfrm>
          <a:off x="1438718" y="700264"/>
          <a:ext cx="1331349" cy="40483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Some Aspect of the Real World</a:t>
          </a:r>
        </a:p>
      </dsp:txBody>
      <dsp:txXfrm>
        <a:off x="1450575" y="712121"/>
        <a:ext cx="1307635" cy="381124"/>
      </dsp:txXfrm>
    </dsp:sp>
    <dsp:sp modelId="{78B74F02-3CFC-F34C-BA27-37464B23038A}">
      <dsp:nvSpPr>
        <dsp:cNvPr id="0" name=""/>
        <dsp:cNvSpPr/>
      </dsp:nvSpPr>
      <dsp:spPr>
        <a:xfrm>
          <a:off x="2846155" y="737596"/>
          <a:ext cx="396341" cy="330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b="1" kern="1200" dirty="0"/>
        </a:p>
      </dsp:txBody>
      <dsp:txXfrm>
        <a:off x="2846155" y="803631"/>
        <a:ext cx="297289" cy="198104"/>
      </dsp:txXfrm>
    </dsp:sp>
    <dsp:sp modelId="{34C82B7B-EE23-0141-A64C-4FFF426E968E}">
      <dsp:nvSpPr>
        <dsp:cNvPr id="0" name=""/>
        <dsp:cNvSpPr/>
      </dsp:nvSpPr>
      <dsp:spPr>
        <a:xfrm>
          <a:off x="3302607" y="640091"/>
          <a:ext cx="1331349" cy="525184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Conceptualization of the Aspect</a:t>
          </a:r>
        </a:p>
      </dsp:txBody>
      <dsp:txXfrm>
        <a:off x="3317989" y="655473"/>
        <a:ext cx="1300585" cy="494420"/>
      </dsp:txXfrm>
    </dsp:sp>
    <dsp:sp modelId="{CDF9C503-652B-C349-8126-CDB2FBD10D2E}">
      <dsp:nvSpPr>
        <dsp:cNvPr id="0" name=""/>
        <dsp:cNvSpPr/>
      </dsp:nvSpPr>
      <dsp:spPr>
        <a:xfrm>
          <a:off x="4767092" y="737596"/>
          <a:ext cx="282246" cy="330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b="1" kern="1200" dirty="0"/>
        </a:p>
      </dsp:txBody>
      <dsp:txXfrm>
        <a:off x="4767092" y="803631"/>
        <a:ext cx="197572" cy="198104"/>
      </dsp:txXfrm>
    </dsp:sp>
    <dsp:sp modelId="{40FAB3C3-C00D-654E-BF64-D91BCBFF4890}">
      <dsp:nvSpPr>
        <dsp:cNvPr id="0" name=""/>
        <dsp:cNvSpPr/>
      </dsp:nvSpPr>
      <dsp:spPr>
        <a:xfrm>
          <a:off x="5166497" y="673228"/>
          <a:ext cx="1331349" cy="458911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Model in Some Form</a:t>
          </a:r>
        </a:p>
      </dsp:txBody>
      <dsp:txXfrm>
        <a:off x="5179938" y="686669"/>
        <a:ext cx="1304467" cy="4320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81EB0C-0899-48CC-9EEB-D4841807C5EA}" type="datetimeFigureOut">
              <a:rPr lang="en-IN" smtClean="0"/>
              <a:t>02/08/24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7F295-ED55-4455-9568-3A39FCF1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7464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99F27-7F24-BE42-A26F-98289ABC4E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F1D120-BFCF-4742-BDFD-5F16E2BBF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F6F47-B7DB-964C-B98B-AE647D4EC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AFC70-C4BB-F742-B976-28E4278DD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9F33F-6755-0A42-ABA0-4DDA03BE1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9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20ABC-2ED1-6149-B3DA-C3F58BB53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8A801C-1054-6944-A8AE-C5DCBE0B0A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41320B-4BD8-344F-97D5-7992DCD2A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123B4-BC67-CB44-BE25-9D6991BC0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3670F-09CC-1E4A-8352-FC7E41152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3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D99BC-0C52-D34E-916C-6CEF75F49B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03EE77-5573-E044-BE4B-FB1BF5A3B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B4028-8359-D84F-8D3C-945FCAA61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50AD2-4B02-4144-9955-64882A00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2A0CE-EE54-B94E-BC95-7DBB7583E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9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82AA2-F23D-F141-B657-8C1E762AA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54DD9-2318-BF46-B252-B9E67C8C7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6A686-6AE7-2B4A-94C2-D371881C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92E3F-A029-2C46-B5B3-448E4AE34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2422A-8AB8-904F-9558-6044370AE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185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C1F50-F6A9-A649-90E5-088CEEFBA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24C65-5DB6-2B4E-8E29-67B5ECD00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7111F6-2D6A-C243-AC06-4109FAD36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4ED47-DEBD-5C4A-9E8C-BB9D2F22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4900D-F797-4F42-A947-B08B4CF4D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66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1B7D2-D555-F64D-8B24-C062CD77B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7273E-E9B7-4045-B0A9-33DBC76062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9F1FD-8493-6244-ABAE-E98BF2510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48254E-6B07-B240-9DEF-7E326E16F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01081-8C0B-7D45-BBD4-3900D8556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00D0E-5450-1549-BF0E-C2EFC621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705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242B-3993-2445-ACEF-CB28F5D82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A84F3-95D2-C34F-AD61-9AE0DFF21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22039D-4D73-F34A-A09E-D6A124AD3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B18BF-89E7-4541-9138-D4677A74F6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D2F20-61B1-6344-ACCA-EE6F99D3E2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B03876-32FB-364B-A43E-98295F16A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4B155C-5FFE-4C4D-A8F5-553253223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CB7A63-6BA3-2946-BF08-4B0F4DD5A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12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22789-0D46-7744-A047-B02F554A7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4E5921-1FBD-1D46-BBC8-A0B516236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CC9BA1-BA7E-0F41-BBEC-CCCD33DCB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6D769-75D4-D64A-8849-83D29E3E4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303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DD7283-E30A-9E42-8E95-012E926ED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38DCF3-E11A-2447-84AA-287CF0925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93F63E-9784-3F47-9674-3FB4B6965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50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FBC1-C79C-654F-8830-29B342006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FE578-0F5A-764C-B90F-540172261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D98886-63A2-8F4B-A719-6DBAB7F51E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BE4804-3437-B345-94CD-3F42B9285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52240-4C87-2740-B625-D8B880A70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094C7-0974-9841-89A6-DEEFC9918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62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669B5-C980-254B-AC91-62311CB4A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B9A1CE-35FC-2E45-AE66-719C7174C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BC62E6-C50C-3B42-9614-6C3D588FF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A2E583-6175-5A4F-A2F5-5E6D6EAAB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461D0-1269-3B48-9111-BBCBDD6FD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5C8C66-6CD6-1842-84EE-F596F44AC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68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4F99B1-E10D-E542-9B81-41A1F513A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E05EE-0374-D74A-9702-B500BBB03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14B5A-9384-6E4F-91B9-C38357FDFF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38F17-50F8-F742-B5FC-D45035F25810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FD556-B1BA-8347-A9F8-F967B1F84A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0CF5B-0F8D-0A41-8C75-644AE81FA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63591-D443-1244-8B81-26135AFAF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85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What is common among them?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15" name="Content Placeholder 5"/>
          <p:cNvSpPr txBox="1">
            <a:spLocks/>
          </p:cNvSpPr>
          <p:nvPr/>
        </p:nvSpPr>
        <p:spPr bwMode="auto">
          <a:xfrm>
            <a:off x="4233292" y="1600200"/>
            <a:ext cx="1439416" cy="584776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w="254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Arial"/>
                <a:ea typeface="ＭＳ Ｐゴシック" charset="0"/>
                <a:cs typeface="+mn-cs"/>
              </a:rPr>
              <a:t>Stress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403393" y="4520624"/>
            <a:ext cx="2442295" cy="58477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Intelligence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24594" y="1905000"/>
            <a:ext cx="2761493" cy="58477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Development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010400" y="3581400"/>
            <a:ext cx="1917713" cy="58477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Freedom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611109" y="1981200"/>
            <a:ext cx="845905" cy="58477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Cat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330022" y="3453824"/>
            <a:ext cx="1236236" cy="58477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Chair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629400" y="5638800"/>
            <a:ext cx="1734970" cy="58477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Entropy</a:t>
            </a:r>
          </a:p>
        </p:txBody>
      </p:sp>
      <p:sp>
        <p:nvSpPr>
          <p:cNvPr id="22" name="Content Placeholder 5"/>
          <p:cNvSpPr txBox="1">
            <a:spLocks/>
          </p:cNvSpPr>
          <p:nvPr/>
        </p:nvSpPr>
        <p:spPr bwMode="auto">
          <a:xfrm>
            <a:off x="3239318" y="3060412"/>
            <a:ext cx="3212739" cy="584775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w="254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Arial"/>
                <a:ea typeface="ＭＳ Ｐゴシック" charset="0"/>
                <a:cs typeface="+mn-cs"/>
              </a:rPr>
              <a:t>Specific gravity</a:t>
            </a:r>
          </a:p>
        </p:txBody>
      </p:sp>
    </p:spTree>
    <p:extLst>
      <p:ext uri="{BB962C8B-B14F-4D97-AF65-F5344CB8AC3E}">
        <p14:creationId xmlns:p14="http://schemas.microsoft.com/office/powerpoint/2010/main" val="4017803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0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Think and Try to Answer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7" name="Rectangle 6"/>
          <p:cNvSpPr/>
          <p:nvPr/>
        </p:nvSpPr>
        <p:spPr>
          <a:xfrm>
            <a:off x="3132949" y="1299456"/>
            <a:ext cx="5017719" cy="1015663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What is common between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a </a:t>
            </a: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bank</a:t>
            </a: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 and a </a:t>
            </a: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tree</a:t>
            </a: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5A86A5-C9F5-EE4F-9470-EFA4CDBA6D1B}"/>
              </a:ext>
            </a:extLst>
          </p:cNvPr>
          <p:cNvSpPr/>
          <p:nvPr/>
        </p:nvSpPr>
        <p:spPr>
          <a:xfrm>
            <a:off x="4619096" y="2562347"/>
            <a:ext cx="1879168" cy="553998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A </a:t>
            </a: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Branch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568AB95-3C20-4D47-A334-094F3BDBCD8F}"/>
              </a:ext>
            </a:extLst>
          </p:cNvPr>
          <p:cNvSpPr/>
          <p:nvPr/>
        </p:nvSpPr>
        <p:spPr>
          <a:xfrm>
            <a:off x="1336123" y="3429000"/>
            <a:ext cx="8890575" cy="1477328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Why</a:t>
            </a: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 it (a </a:t>
            </a: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branch</a:t>
            </a: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) is common between the two ?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Or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What makes it common </a:t>
            </a:r>
            <a:r>
              <a:rPr lang="en-US" sz="3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between the two?</a:t>
            </a:r>
          </a:p>
        </p:txBody>
      </p:sp>
    </p:spTree>
    <p:extLst>
      <p:ext uri="{BB962C8B-B14F-4D97-AF65-F5344CB8AC3E}">
        <p14:creationId xmlns:p14="http://schemas.microsoft.com/office/powerpoint/2010/main" val="2121113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We imagine something like this: 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D02B22-6579-C641-B2E4-4A5D14696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272" y="1308919"/>
            <a:ext cx="4425470" cy="333433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40C67D3-2079-094B-B173-B58388212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07" y="1451423"/>
            <a:ext cx="5886586" cy="5406576"/>
          </a:xfrm>
        </p:spPr>
        <p:txBody>
          <a:bodyPr>
            <a:noAutofit/>
          </a:bodyPr>
          <a:lstStyle/>
          <a:p>
            <a:pPr marL="360363" indent="-260350">
              <a:lnSpc>
                <a:spcPct val="130000"/>
              </a:lnSpc>
              <a:spcBef>
                <a:spcPts val="1200"/>
              </a:spcBef>
            </a:pPr>
            <a:r>
              <a:rPr lang="en-GB" sz="2000" dirty="0">
                <a:solidFill>
                  <a:schemeClr val="bg1"/>
                </a:solidFill>
              </a:rPr>
              <a:t>When we say </a:t>
            </a:r>
            <a:r>
              <a:rPr lang="en-GB" sz="2000" dirty="0">
                <a:solidFill>
                  <a:srgbClr val="FFC000"/>
                </a:solidFill>
              </a:rPr>
              <a:t>branch</a:t>
            </a:r>
            <a:r>
              <a:rPr lang="en-GB" sz="2000" dirty="0">
                <a:solidFill>
                  <a:schemeClr val="bg1"/>
                </a:solidFill>
              </a:rPr>
              <a:t> of a </a:t>
            </a:r>
            <a:r>
              <a:rPr lang="en-GB" sz="2000" dirty="0">
                <a:solidFill>
                  <a:srgbClr val="FFC000"/>
                </a:solidFill>
              </a:rPr>
              <a:t>bank</a:t>
            </a:r>
            <a:r>
              <a:rPr lang="en-GB" sz="2000" dirty="0">
                <a:solidFill>
                  <a:schemeClr val="bg1"/>
                </a:solidFill>
              </a:rPr>
              <a:t>, we mean bank’s </a:t>
            </a:r>
            <a:r>
              <a:rPr lang="en-GB" sz="2000" b="1" i="1" dirty="0">
                <a:solidFill>
                  <a:srgbClr val="FFC000"/>
                </a:solidFill>
              </a:rPr>
              <a:t>sub-divisional </a:t>
            </a:r>
            <a:r>
              <a:rPr lang="en-GB" sz="2000" dirty="0">
                <a:solidFill>
                  <a:schemeClr val="bg1"/>
                </a:solidFill>
              </a:rPr>
              <a:t>office</a:t>
            </a:r>
          </a:p>
          <a:p>
            <a:pPr marL="360363" indent="-260350">
              <a:lnSpc>
                <a:spcPct val="130000"/>
              </a:lnSpc>
              <a:spcBef>
                <a:spcPts val="1200"/>
              </a:spcBef>
            </a:pPr>
            <a:r>
              <a:rPr lang="en-GB" sz="2000" dirty="0">
                <a:solidFill>
                  <a:schemeClr val="bg1"/>
                </a:solidFill>
              </a:rPr>
              <a:t>When we say </a:t>
            </a:r>
            <a:r>
              <a:rPr lang="en-GB" sz="2000" dirty="0">
                <a:solidFill>
                  <a:srgbClr val="FFC000"/>
                </a:solidFill>
              </a:rPr>
              <a:t>branch</a:t>
            </a:r>
            <a:r>
              <a:rPr lang="en-GB" sz="2000" dirty="0">
                <a:solidFill>
                  <a:schemeClr val="bg1"/>
                </a:solidFill>
              </a:rPr>
              <a:t> of a </a:t>
            </a:r>
            <a:r>
              <a:rPr lang="en-GB" sz="2000" dirty="0">
                <a:solidFill>
                  <a:srgbClr val="FFC000"/>
                </a:solidFill>
              </a:rPr>
              <a:t>tree</a:t>
            </a:r>
            <a:r>
              <a:rPr lang="en-GB" sz="2000" dirty="0">
                <a:solidFill>
                  <a:schemeClr val="bg1"/>
                </a:solidFill>
              </a:rPr>
              <a:t>, we mean a </a:t>
            </a:r>
            <a:r>
              <a:rPr lang="en-GB" sz="2000" b="1" i="1" dirty="0">
                <a:solidFill>
                  <a:srgbClr val="FFC000"/>
                </a:solidFill>
              </a:rPr>
              <a:t>sub-division </a:t>
            </a:r>
            <a:r>
              <a:rPr lang="en-GB" sz="2000" dirty="0">
                <a:solidFill>
                  <a:schemeClr val="bg1"/>
                </a:solidFill>
              </a:rPr>
              <a:t>of the trunk of the tree.</a:t>
            </a:r>
          </a:p>
          <a:p>
            <a:pPr marL="360363" indent="-260350">
              <a:lnSpc>
                <a:spcPct val="130000"/>
              </a:lnSpc>
              <a:spcBef>
                <a:spcPts val="1200"/>
              </a:spcBef>
            </a:pPr>
            <a:r>
              <a:rPr lang="en-GB" sz="2000" dirty="0">
                <a:solidFill>
                  <a:schemeClr val="bg1"/>
                </a:solidFill>
              </a:rPr>
              <a:t>What is </a:t>
            </a:r>
            <a:r>
              <a:rPr lang="en-GB" sz="2000" dirty="0">
                <a:solidFill>
                  <a:srgbClr val="FFC000"/>
                </a:solidFill>
              </a:rPr>
              <a:t>common</a:t>
            </a:r>
            <a:r>
              <a:rPr lang="en-GB" sz="2000" dirty="0">
                <a:solidFill>
                  <a:schemeClr val="bg1"/>
                </a:solidFill>
              </a:rPr>
              <a:t> is the idea of </a:t>
            </a:r>
            <a:r>
              <a:rPr lang="en-GB" sz="2000" dirty="0">
                <a:solidFill>
                  <a:srgbClr val="FFC000"/>
                </a:solidFill>
              </a:rPr>
              <a:t>'sub-division’. </a:t>
            </a:r>
          </a:p>
          <a:p>
            <a:pPr marL="360363" indent="-260350">
              <a:lnSpc>
                <a:spcPct val="130000"/>
              </a:lnSpc>
              <a:spcBef>
                <a:spcPts val="1200"/>
              </a:spcBef>
            </a:pPr>
            <a:r>
              <a:rPr lang="en-GB" sz="2000" dirty="0">
                <a:solidFill>
                  <a:schemeClr val="bg1"/>
                </a:solidFill>
              </a:rPr>
              <a:t>Which is expressed in the form of the concept of ‘</a:t>
            </a:r>
            <a:r>
              <a:rPr lang="en-GB" sz="2000" dirty="0">
                <a:solidFill>
                  <a:srgbClr val="FFC000"/>
                </a:solidFill>
              </a:rPr>
              <a:t>branch</a:t>
            </a:r>
            <a:r>
              <a:rPr lang="en-GB" sz="2000" dirty="0">
                <a:solidFill>
                  <a:schemeClr val="bg1"/>
                </a:solidFill>
              </a:rPr>
              <a:t>’.</a:t>
            </a:r>
          </a:p>
          <a:p>
            <a:pPr marL="360363" indent="-260350">
              <a:lnSpc>
                <a:spcPct val="130000"/>
              </a:lnSpc>
              <a:spcBef>
                <a:spcPts val="1200"/>
              </a:spcBef>
            </a:pPr>
            <a:r>
              <a:rPr lang="en-GB" sz="2000" dirty="0">
                <a:solidFill>
                  <a:schemeClr val="bg1"/>
                </a:solidFill>
              </a:rPr>
              <a:t>Thus, ‘</a:t>
            </a:r>
            <a:r>
              <a:rPr lang="en-GB" sz="2000" dirty="0">
                <a:solidFill>
                  <a:srgbClr val="FFC000"/>
                </a:solidFill>
              </a:rPr>
              <a:t>branch</a:t>
            </a:r>
            <a:r>
              <a:rPr lang="en-GB" sz="2000" dirty="0">
                <a:solidFill>
                  <a:schemeClr val="bg1"/>
                </a:solidFill>
              </a:rPr>
              <a:t>’ is the label </a:t>
            </a:r>
          </a:p>
          <a:p>
            <a:pPr marL="100013" indent="527050">
              <a:lnSpc>
                <a:spcPct val="130000"/>
              </a:lnSpc>
              <a:spcBef>
                <a:spcPts val="1200"/>
              </a:spcBef>
              <a:buNone/>
            </a:pPr>
            <a:r>
              <a:rPr lang="en-GB" sz="2000" dirty="0">
                <a:solidFill>
                  <a:schemeClr val="bg1"/>
                </a:solidFill>
              </a:rPr>
              <a:t>for the idea of </a:t>
            </a:r>
            <a:r>
              <a:rPr lang="en-GB" sz="2000" dirty="0">
                <a:solidFill>
                  <a:srgbClr val="FFC000"/>
                </a:solidFill>
              </a:rPr>
              <a:t>‘sub-division’. 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1B927F-59D3-1848-9160-093F9185142F}"/>
              </a:ext>
            </a:extLst>
          </p:cNvPr>
          <p:cNvSpPr txBox="1"/>
          <p:nvPr/>
        </p:nvSpPr>
        <p:spPr>
          <a:xfrm>
            <a:off x="6927272" y="4902750"/>
            <a:ext cx="4308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Branching = The main “thing” dividing into “sub-divisions”</a:t>
            </a:r>
          </a:p>
        </p:txBody>
      </p:sp>
    </p:spTree>
    <p:extLst>
      <p:ext uri="{BB962C8B-B14F-4D97-AF65-F5344CB8AC3E}">
        <p14:creationId xmlns:p14="http://schemas.microsoft.com/office/powerpoint/2010/main" val="73926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Why we need concepts? . . 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07" y="1451423"/>
            <a:ext cx="6224841" cy="5130807"/>
          </a:xfrm>
        </p:spPr>
        <p:txBody>
          <a:bodyPr>
            <a:normAutofit/>
          </a:bodyPr>
          <a:lstStyle/>
          <a:p>
            <a:pPr marL="360363" indent="-260350">
              <a:lnSpc>
                <a:spcPct val="120000"/>
              </a:lnSpc>
            </a:pPr>
            <a:r>
              <a:rPr lang="en-GB" sz="2000" dirty="0">
                <a:solidFill>
                  <a:srgbClr val="FFC000"/>
                </a:solidFill>
              </a:rPr>
              <a:t>To understand the outside world</a:t>
            </a:r>
            <a:r>
              <a:rPr lang="en-GB" sz="2000" dirty="0">
                <a:solidFill>
                  <a:schemeClr val="bg1"/>
                </a:solidFill>
              </a:rPr>
              <a:t>, </a:t>
            </a:r>
          </a:p>
          <a:p>
            <a:pPr marL="582613" lvl="1" indent="-271463">
              <a:lnSpc>
                <a:spcPct val="120000"/>
              </a:lnSpc>
              <a:spcBef>
                <a:spcPts val="1000"/>
              </a:spcBef>
            </a:pPr>
            <a:r>
              <a:rPr lang="en-GB" sz="2000" dirty="0">
                <a:solidFill>
                  <a:schemeClr val="bg1"/>
                </a:solidFill>
              </a:rPr>
              <a:t>we need to </a:t>
            </a:r>
            <a:r>
              <a:rPr lang="en-GB" sz="2000" b="1" dirty="0">
                <a:solidFill>
                  <a:schemeClr val="bg1"/>
                </a:solidFill>
              </a:rPr>
              <a:t>impose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b="1" i="1" dirty="0">
                <a:solidFill>
                  <a:srgbClr val="FFC000"/>
                </a:solidFill>
              </a:rPr>
              <a:t>meaning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  <a:p>
            <a:pPr marL="1066800" lvl="1" indent="-273050">
              <a:lnSpc>
                <a:spcPct val="120000"/>
              </a:lnSpc>
              <a:spcBef>
                <a:spcPts val="1000"/>
              </a:spcBef>
            </a:pPr>
            <a:r>
              <a:rPr lang="en-GB" sz="2000" dirty="0">
                <a:solidFill>
                  <a:schemeClr val="bg1"/>
                </a:solidFill>
              </a:rPr>
              <a:t>on the physical things or social phenomena, </a:t>
            </a:r>
          </a:p>
          <a:p>
            <a:pPr marL="623888" indent="0">
              <a:lnSpc>
                <a:spcPct val="120000"/>
              </a:lnSpc>
              <a:buNone/>
            </a:pPr>
            <a:r>
              <a:rPr lang="en-GB" sz="2000" dirty="0">
                <a:solidFill>
                  <a:schemeClr val="bg1"/>
                </a:solidFill>
              </a:rPr>
              <a:t>(e.g. </a:t>
            </a:r>
            <a:r>
              <a:rPr lang="en-GB" sz="2000" dirty="0">
                <a:solidFill>
                  <a:srgbClr val="FFC000"/>
                </a:solidFill>
              </a:rPr>
              <a:t>by calling </a:t>
            </a:r>
            <a:r>
              <a:rPr lang="en-GB" sz="2000" dirty="0">
                <a:solidFill>
                  <a:schemeClr val="bg1"/>
                </a:solidFill>
              </a:rPr>
              <a:t>sub-dividing of a tree trunk </a:t>
            </a:r>
          </a:p>
          <a:p>
            <a:pPr marL="623888" indent="0">
              <a:lnSpc>
                <a:spcPct val="120000"/>
              </a:lnSpc>
              <a:buNone/>
            </a:pPr>
            <a:r>
              <a:rPr lang="en-GB" sz="2000" dirty="0">
                <a:solidFill>
                  <a:schemeClr val="bg1"/>
                </a:solidFill>
              </a:rPr>
              <a:t>OR subdivision of a big bank </a:t>
            </a:r>
            <a:r>
              <a:rPr lang="en-GB" sz="2000" dirty="0">
                <a:solidFill>
                  <a:srgbClr val="FFC000"/>
                </a:solidFill>
              </a:rPr>
              <a:t>as a BRANCH</a:t>
            </a:r>
            <a:r>
              <a:rPr lang="en-GB" sz="2000" dirty="0">
                <a:solidFill>
                  <a:schemeClr val="bg1"/>
                </a:solidFill>
              </a:rPr>
              <a:t>)</a:t>
            </a:r>
          </a:p>
          <a:p>
            <a:pPr marL="582613" indent="-271463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we do it by using </a:t>
            </a:r>
            <a:r>
              <a:rPr lang="en-GB" sz="2000" dirty="0">
                <a:solidFill>
                  <a:srgbClr val="FFC000"/>
                </a:solidFill>
              </a:rPr>
              <a:t>concepts </a:t>
            </a:r>
          </a:p>
          <a:p>
            <a:pPr marL="889000" indent="-273050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that have both </a:t>
            </a:r>
            <a:r>
              <a:rPr lang="en-GB" sz="2000" dirty="0">
                <a:solidFill>
                  <a:srgbClr val="FFC000"/>
                </a:solidFill>
              </a:rPr>
              <a:t>meaning</a:t>
            </a:r>
            <a:r>
              <a:rPr lang="en-GB" sz="2000" dirty="0">
                <a:solidFill>
                  <a:schemeClr val="bg1"/>
                </a:solidFill>
              </a:rPr>
              <a:t> and </a:t>
            </a:r>
            <a:r>
              <a:rPr lang="en-GB" sz="2000" dirty="0">
                <a:solidFill>
                  <a:srgbClr val="FFC000"/>
                </a:solidFill>
              </a:rPr>
              <a:t>label</a:t>
            </a:r>
            <a:r>
              <a:rPr lang="en-GB" sz="20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59BD981-D47C-848D-F6A9-C25C9F044992}"/>
              </a:ext>
            </a:extLst>
          </p:cNvPr>
          <p:cNvSpPr txBox="1">
            <a:spLocks/>
          </p:cNvSpPr>
          <p:nvPr/>
        </p:nvSpPr>
        <p:spPr>
          <a:xfrm>
            <a:off x="6692145" y="1460041"/>
            <a:ext cx="5058889" cy="5130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FFC000"/>
                </a:solidFill>
              </a:rPr>
              <a:t>Example</a:t>
            </a:r>
            <a:r>
              <a:rPr lang="en-GB" sz="2000" dirty="0">
                <a:solidFill>
                  <a:schemeClr val="bg1"/>
                </a:solidFill>
              </a:rPr>
              <a:t>: </a:t>
            </a:r>
          </a:p>
          <a:p>
            <a:pPr marL="623888" indent="-271463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A ‘Branch’ is a </a:t>
            </a:r>
            <a:r>
              <a:rPr lang="en-GB" sz="2000" dirty="0">
                <a:solidFill>
                  <a:srgbClr val="FFC000"/>
                </a:solidFill>
              </a:rPr>
              <a:t>concept</a:t>
            </a:r>
          </a:p>
          <a:p>
            <a:pPr marL="623888" indent="-271463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That has </a:t>
            </a:r>
            <a:r>
              <a:rPr lang="en-GB" sz="2000" dirty="0">
                <a:solidFill>
                  <a:srgbClr val="FFC000"/>
                </a:solidFill>
              </a:rPr>
              <a:t>meaning </a:t>
            </a:r>
            <a:r>
              <a:rPr lang="en-GB" sz="2000" dirty="0">
                <a:solidFill>
                  <a:schemeClr val="bg1"/>
                </a:solidFill>
              </a:rPr>
              <a:t>= sub-division</a:t>
            </a:r>
          </a:p>
          <a:p>
            <a:pPr marL="623888" indent="-271463">
              <a:lnSpc>
                <a:spcPct val="120000"/>
              </a:lnSpc>
            </a:pPr>
            <a:r>
              <a:rPr lang="en-GB" sz="2000" dirty="0">
                <a:solidFill>
                  <a:srgbClr val="FFC000"/>
                </a:solidFill>
              </a:rPr>
              <a:t>Label</a:t>
            </a:r>
            <a:r>
              <a:rPr lang="en-GB" sz="2000" dirty="0">
                <a:solidFill>
                  <a:schemeClr val="bg1"/>
                </a:solidFill>
              </a:rPr>
              <a:t> = The term/word branch</a:t>
            </a:r>
          </a:p>
          <a:p>
            <a:pPr marL="623888" indent="-271463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We are using it to indicate sub-division </a:t>
            </a:r>
          </a:p>
          <a:p>
            <a:pPr marL="984250" indent="-273050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in a tree trunk and also in a bank</a:t>
            </a:r>
          </a:p>
        </p:txBody>
      </p:sp>
    </p:spTree>
    <p:extLst>
      <p:ext uri="{BB962C8B-B14F-4D97-AF65-F5344CB8AC3E}">
        <p14:creationId xmlns:p14="http://schemas.microsoft.com/office/powerpoint/2010/main" val="334790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5145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Why we need concepts? . . . 2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FE093D-4918-D24F-8542-3FCCCF53F1DB}"/>
              </a:ext>
            </a:extLst>
          </p:cNvPr>
          <p:cNvSpPr txBox="1">
            <a:spLocks/>
          </p:cNvSpPr>
          <p:nvPr/>
        </p:nvSpPr>
        <p:spPr>
          <a:xfrm>
            <a:off x="104707" y="1030518"/>
            <a:ext cx="11401339" cy="46340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0013" indent="0">
              <a:lnSpc>
                <a:spcPct val="120000"/>
              </a:lnSpc>
              <a:buNone/>
            </a:pPr>
            <a:r>
              <a:rPr lang="en-GB" sz="2000" b="1" dirty="0">
                <a:solidFill>
                  <a:srgbClr val="FFC000"/>
                </a:solidFill>
              </a:rPr>
              <a:t>Concepts: Building Blocks of human knowledge</a:t>
            </a:r>
          </a:p>
          <a:p>
            <a:pPr marL="360363" indent="-260350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Once your colleagues or friends know and agree on </a:t>
            </a:r>
          </a:p>
          <a:p>
            <a:pPr marL="546100" indent="-177800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what a </a:t>
            </a:r>
            <a:r>
              <a:rPr lang="en-GB" sz="2000" dirty="0">
                <a:solidFill>
                  <a:srgbClr val="FFC000"/>
                </a:solidFill>
              </a:rPr>
              <a:t>branch of a tree </a:t>
            </a:r>
            <a:r>
              <a:rPr lang="en-GB" sz="2000" b="1" i="1" dirty="0">
                <a:solidFill>
                  <a:schemeClr val="bg1"/>
                </a:solidFill>
              </a:rPr>
              <a:t>means</a:t>
            </a:r>
          </a:p>
          <a:p>
            <a:pPr marL="728663" indent="-271463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You can </a:t>
            </a:r>
            <a:r>
              <a:rPr lang="en-GB" sz="2000" b="1" i="1" dirty="0">
                <a:solidFill>
                  <a:schemeClr val="bg1"/>
                </a:solidFill>
              </a:rPr>
              <a:t>talk about </a:t>
            </a:r>
            <a:r>
              <a:rPr lang="en-GB" sz="2000" dirty="0">
                <a:solidFill>
                  <a:schemeClr val="bg1"/>
                </a:solidFill>
              </a:rPr>
              <a:t>so many </a:t>
            </a:r>
            <a:r>
              <a:rPr lang="en-GB" sz="2000" dirty="0">
                <a:solidFill>
                  <a:srgbClr val="FFC000"/>
                </a:solidFill>
              </a:rPr>
              <a:t>different things</a:t>
            </a:r>
            <a:r>
              <a:rPr lang="en-GB" sz="2000" dirty="0">
                <a:solidFill>
                  <a:schemeClr val="bg1"/>
                </a:solidFill>
              </a:rPr>
              <a:t>, using the </a:t>
            </a:r>
            <a:r>
              <a:rPr lang="en-GB" sz="2000" dirty="0">
                <a:solidFill>
                  <a:srgbClr val="FFC000"/>
                </a:solidFill>
              </a:rPr>
              <a:t>same concept </a:t>
            </a:r>
            <a:r>
              <a:rPr lang="en-GB" sz="2000" dirty="0">
                <a:solidFill>
                  <a:schemeClr val="bg1"/>
                </a:solidFill>
              </a:rPr>
              <a:t>(i.e., branch of the tree)</a:t>
            </a:r>
          </a:p>
          <a:p>
            <a:pPr marL="728663" indent="-271463">
              <a:lnSpc>
                <a:spcPct val="120000"/>
              </a:lnSpc>
            </a:pPr>
            <a:r>
              <a:rPr lang="en-GB" sz="2000" u="sng" dirty="0">
                <a:solidFill>
                  <a:schemeClr val="bg1"/>
                </a:solidFill>
              </a:rPr>
              <a:t>Examples</a:t>
            </a:r>
            <a:r>
              <a:rPr lang="en-GB" sz="2000" dirty="0">
                <a:solidFill>
                  <a:schemeClr val="bg1"/>
                </a:solidFill>
              </a:rPr>
              <a:t>: You can remember with your school friends, how you all would enjoy sitting on a branch of a tree and talk endlessly</a:t>
            </a:r>
          </a:p>
          <a:p>
            <a:pPr marL="728663" indent="-271463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You can discuss with your photography friends how a picture could be composed using branches of a tree</a:t>
            </a:r>
          </a:p>
          <a:p>
            <a:pPr marL="728663" indent="-271463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You can discuss with your Nature Club friends how the branches of a tree are dyeing. </a:t>
            </a:r>
          </a:p>
          <a:p>
            <a:pPr marL="360363" indent="-260350">
              <a:lnSpc>
                <a:spcPct val="120000"/>
              </a:lnSpc>
            </a:pPr>
            <a:r>
              <a:rPr lang="en-GB" sz="2000" dirty="0">
                <a:solidFill>
                  <a:schemeClr val="bg1"/>
                </a:solidFill>
              </a:rPr>
              <a:t>You can use the concept of branch of bank in different conversation with friends and colleagues from different groups. </a:t>
            </a:r>
          </a:p>
        </p:txBody>
      </p:sp>
    </p:spTree>
    <p:extLst>
      <p:ext uri="{BB962C8B-B14F-4D97-AF65-F5344CB8AC3E}">
        <p14:creationId xmlns:p14="http://schemas.microsoft.com/office/powerpoint/2010/main" val="25773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Think and Try to Answer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8" name="Rectangle 7"/>
          <p:cNvSpPr/>
          <p:nvPr/>
        </p:nvSpPr>
        <p:spPr>
          <a:xfrm>
            <a:off x="529121" y="2327206"/>
            <a:ext cx="10924786" cy="70788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What in your opinion is an </a:t>
            </a:r>
            <a:r>
              <a:rPr lang="en-US" sz="4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ideal classroom</a:t>
            </a:r>
            <a:r>
              <a:rPr lang="en-US" sz="40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?</a:t>
            </a:r>
          </a:p>
        </p:txBody>
      </p:sp>
      <p:sp>
        <p:nvSpPr>
          <p:cNvPr id="9" name="Rectangle 8"/>
          <p:cNvSpPr/>
          <p:nvPr/>
        </p:nvSpPr>
        <p:spPr>
          <a:xfrm>
            <a:off x="891763" y="4415135"/>
            <a:ext cx="9821920" cy="461665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Please come up with </a:t>
            </a:r>
            <a:r>
              <a:rPr lang="en-US" sz="24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three distinguishing features </a:t>
            </a:r>
            <a:r>
              <a:rPr lang="en-US" sz="24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for the concept.</a:t>
            </a:r>
          </a:p>
        </p:txBody>
      </p:sp>
    </p:spTree>
    <p:extLst>
      <p:ext uri="{BB962C8B-B14F-4D97-AF65-F5344CB8AC3E}">
        <p14:creationId xmlns:p14="http://schemas.microsoft.com/office/powerpoint/2010/main" val="601608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7017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Some responses from students on the question of: 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7" name="Content Placeholder 2"/>
          <p:cNvSpPr txBox="1">
            <a:spLocks noChangeArrowheads="1"/>
          </p:cNvSpPr>
          <p:nvPr/>
        </p:nvSpPr>
        <p:spPr>
          <a:xfrm>
            <a:off x="716982" y="2244781"/>
            <a:ext cx="2628900" cy="3591102"/>
          </a:xfrm>
          <a:prstGeom prst="rect">
            <a:avLst/>
          </a:prstGeom>
          <a:ln w="12700"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1</a:t>
            </a: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is a place for academic learning.</a:t>
            </a:r>
          </a:p>
          <a:p>
            <a:pPr marL="0" indent="0">
              <a:buFontTx/>
              <a:buNone/>
              <a:defRPr/>
            </a:pPr>
            <a:endParaRPr lang="en-US" altLang="en-US" sz="150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is a sacred place.</a:t>
            </a:r>
          </a:p>
          <a:p>
            <a:pPr marL="0" indent="0">
              <a:buFontTx/>
              <a:buNone/>
              <a:defRPr/>
            </a:pPr>
            <a:endParaRPr lang="en-US" altLang="en-US" sz="150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should be a calm place as near as possible to nature.</a:t>
            </a:r>
          </a:p>
        </p:txBody>
      </p:sp>
      <p:sp>
        <p:nvSpPr>
          <p:cNvPr id="8" name="Content Placeholder 2"/>
          <p:cNvSpPr txBox="1">
            <a:spLocks noChangeArrowheads="1"/>
          </p:cNvSpPr>
          <p:nvPr/>
        </p:nvSpPr>
        <p:spPr bwMode="auto">
          <a:xfrm>
            <a:off x="4494090" y="1900398"/>
            <a:ext cx="3203820" cy="4209807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kern="0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2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The place should allow free flow of communication among students and teacher.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should have good acoustics'.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should make use of modern technology for communication.</a:t>
            </a:r>
          </a:p>
        </p:txBody>
      </p:sp>
      <p:sp>
        <p:nvSpPr>
          <p:cNvPr id="9" name="Content Placeholder 2"/>
          <p:cNvSpPr txBox="1">
            <a:spLocks noChangeArrowheads="1"/>
          </p:cNvSpPr>
          <p:nvPr/>
        </p:nvSpPr>
        <p:spPr bwMode="auto">
          <a:xfrm>
            <a:off x="8525077" y="2237157"/>
            <a:ext cx="2628900" cy="3751267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kern="0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3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 want it work for students. </a:t>
            </a: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Primarily, it should serve needs of students. 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In case of Mumbai, it should have a good AC.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63430" y="1213917"/>
            <a:ext cx="8765541" cy="584775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What in your opinion is an ideal classroom?</a:t>
            </a:r>
          </a:p>
        </p:txBody>
      </p:sp>
    </p:spTree>
    <p:extLst>
      <p:ext uri="{BB962C8B-B14F-4D97-AF65-F5344CB8AC3E}">
        <p14:creationId xmlns:p14="http://schemas.microsoft.com/office/powerpoint/2010/main" val="180755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Utility of Concepts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397C56B-2DD3-0447-960C-232DE1B082B9}"/>
              </a:ext>
            </a:extLst>
          </p:cNvPr>
          <p:cNvSpPr txBox="1">
            <a:spLocks/>
          </p:cNvSpPr>
          <p:nvPr/>
        </p:nvSpPr>
        <p:spPr>
          <a:xfrm>
            <a:off x="5544459" y="2125427"/>
            <a:ext cx="5331359" cy="2460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363" indent="-260350">
              <a:lnSpc>
                <a:spcPct val="140000"/>
              </a:lnSpc>
            </a:pPr>
            <a:r>
              <a:rPr lang="en-GB" sz="2000" dirty="0">
                <a:solidFill>
                  <a:schemeClr val="bg1"/>
                </a:solidFill>
              </a:rPr>
              <a:t>By </a:t>
            </a:r>
            <a:r>
              <a:rPr lang="en-GB" sz="2000" b="1" i="1" dirty="0">
                <a:solidFill>
                  <a:srgbClr val="FFC000"/>
                </a:solidFill>
              </a:rPr>
              <a:t>developing</a:t>
            </a:r>
            <a:r>
              <a:rPr lang="en-GB" sz="2000" dirty="0">
                <a:solidFill>
                  <a:schemeClr val="bg1"/>
                </a:solidFill>
              </a:rPr>
              <a:t> and </a:t>
            </a:r>
            <a:r>
              <a:rPr lang="en-GB" sz="2000" b="1" i="1" dirty="0">
                <a:solidFill>
                  <a:srgbClr val="FFC000"/>
                </a:solidFill>
              </a:rPr>
              <a:t>redefining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b="1" i="1" dirty="0">
                <a:solidFill>
                  <a:schemeClr val="bg1"/>
                </a:solidFill>
              </a:rPr>
              <a:t>concepts, </a:t>
            </a:r>
          </a:p>
          <a:p>
            <a:pPr marL="539750" indent="-269875">
              <a:lnSpc>
                <a:spcPct val="140000"/>
              </a:lnSpc>
            </a:pPr>
            <a:r>
              <a:rPr lang="en-GB" sz="2000" dirty="0">
                <a:solidFill>
                  <a:schemeClr val="bg1"/>
                </a:solidFill>
              </a:rPr>
              <a:t>we </a:t>
            </a:r>
            <a:r>
              <a:rPr lang="en-GB" sz="2000" dirty="0">
                <a:solidFill>
                  <a:srgbClr val="FFC000"/>
                </a:solidFill>
              </a:rPr>
              <a:t>understand</a:t>
            </a:r>
            <a:r>
              <a:rPr lang="en-GB" sz="2000" dirty="0">
                <a:solidFill>
                  <a:schemeClr val="bg1"/>
                </a:solidFill>
              </a:rPr>
              <a:t> the world in better manner.</a:t>
            </a:r>
          </a:p>
          <a:p>
            <a:pPr marL="757238" indent="-300038">
              <a:lnSpc>
                <a:spcPct val="140000"/>
              </a:lnSpc>
            </a:pPr>
            <a:r>
              <a:rPr lang="en-GB" sz="2000" dirty="0">
                <a:solidFill>
                  <a:schemeClr val="bg1"/>
                </a:solidFill>
              </a:rPr>
              <a:t>Examples: </a:t>
            </a:r>
          </a:p>
          <a:p>
            <a:pPr marL="1119188" indent="-300038">
              <a:lnSpc>
                <a:spcPct val="140000"/>
              </a:lnSpc>
            </a:pPr>
            <a:r>
              <a:rPr lang="en-GB" sz="2000" dirty="0">
                <a:solidFill>
                  <a:srgbClr val="FFC000"/>
                </a:solidFill>
              </a:rPr>
              <a:t>Bits</a:t>
            </a:r>
            <a:r>
              <a:rPr lang="en-GB" sz="2000" dirty="0">
                <a:solidFill>
                  <a:schemeClr val="bg1"/>
                </a:solidFill>
              </a:rPr>
              <a:t> and </a:t>
            </a:r>
            <a:r>
              <a:rPr lang="en-GB" sz="2000" dirty="0">
                <a:solidFill>
                  <a:srgbClr val="FFC000"/>
                </a:solidFill>
              </a:rPr>
              <a:t>Bytes</a:t>
            </a:r>
            <a:r>
              <a:rPr lang="en-GB" sz="2000" dirty="0">
                <a:solidFill>
                  <a:schemeClr val="bg1"/>
                </a:solidFill>
              </a:rPr>
              <a:t> in Computer Science or the </a:t>
            </a:r>
            <a:r>
              <a:rPr lang="en-GB" sz="2000" dirty="0">
                <a:solidFill>
                  <a:srgbClr val="FFC000"/>
                </a:solidFill>
              </a:rPr>
              <a:t>Internet; Face + Book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E6A8BFF-D935-204E-93C1-452D5A92E93D}"/>
              </a:ext>
            </a:extLst>
          </p:cNvPr>
          <p:cNvSpPr txBox="1">
            <a:spLocks/>
          </p:cNvSpPr>
          <p:nvPr/>
        </p:nvSpPr>
        <p:spPr>
          <a:xfrm>
            <a:off x="1038852" y="1889900"/>
            <a:ext cx="2668803" cy="38043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0013" indent="0">
              <a:lnSpc>
                <a:spcPct val="120000"/>
              </a:lnSpc>
              <a:buNone/>
            </a:pPr>
            <a:r>
              <a:rPr lang="en-GB" sz="1800" dirty="0">
                <a:solidFill>
                  <a:srgbClr val="FFC000"/>
                </a:solidFill>
              </a:rPr>
              <a:t>Concepts are tools </a:t>
            </a:r>
            <a:r>
              <a:rPr lang="en-GB" sz="1800" dirty="0">
                <a:solidFill>
                  <a:schemeClr val="bg1"/>
                </a:solidFill>
              </a:rPr>
              <a:t>for </a:t>
            </a:r>
          </a:p>
          <a:p>
            <a:pPr marL="585788" indent="-258763">
              <a:lnSpc>
                <a:spcPct val="120000"/>
              </a:lnSpc>
            </a:pPr>
            <a:r>
              <a:rPr lang="en-GB" sz="1800" dirty="0">
                <a:solidFill>
                  <a:schemeClr val="bg1"/>
                </a:solidFill>
              </a:rPr>
              <a:t>thinking</a:t>
            </a:r>
          </a:p>
          <a:p>
            <a:pPr marL="585788" indent="-258763">
              <a:lnSpc>
                <a:spcPct val="120000"/>
              </a:lnSpc>
            </a:pPr>
            <a:r>
              <a:rPr lang="en-GB" sz="1800" dirty="0">
                <a:solidFill>
                  <a:schemeClr val="bg1"/>
                </a:solidFill>
              </a:rPr>
              <a:t>Explaining</a:t>
            </a:r>
          </a:p>
          <a:p>
            <a:pPr marL="585788" indent="-258763">
              <a:lnSpc>
                <a:spcPct val="120000"/>
              </a:lnSpc>
            </a:pPr>
            <a:r>
              <a:rPr lang="en-GB" sz="1800" dirty="0">
                <a:solidFill>
                  <a:schemeClr val="bg1"/>
                </a:solidFill>
              </a:rPr>
              <a:t>criticizing</a:t>
            </a:r>
          </a:p>
          <a:p>
            <a:pPr marL="585788" indent="-258763">
              <a:lnSpc>
                <a:spcPct val="120000"/>
              </a:lnSpc>
            </a:pPr>
            <a:r>
              <a:rPr lang="en-GB" sz="1800" dirty="0">
                <a:solidFill>
                  <a:schemeClr val="bg1"/>
                </a:solidFill>
              </a:rPr>
              <a:t>analysing</a:t>
            </a:r>
          </a:p>
          <a:p>
            <a:pPr marL="585788" indent="-258763">
              <a:lnSpc>
                <a:spcPct val="120000"/>
              </a:lnSpc>
            </a:pPr>
            <a:r>
              <a:rPr lang="en-GB" sz="1800" dirty="0">
                <a:solidFill>
                  <a:schemeClr val="bg1"/>
                </a:solidFill>
              </a:rPr>
              <a:t>arguing</a:t>
            </a:r>
          </a:p>
          <a:p>
            <a:pPr marL="941388" indent="-314325">
              <a:lnSpc>
                <a:spcPct val="120000"/>
              </a:lnSpc>
            </a:pPr>
            <a:r>
              <a:rPr lang="en-GB" sz="1800" dirty="0">
                <a:solidFill>
                  <a:schemeClr val="bg1"/>
                </a:solidFill>
              </a:rPr>
              <a:t>over any issue</a:t>
            </a:r>
          </a:p>
        </p:txBody>
      </p:sp>
    </p:spTree>
    <p:extLst>
      <p:ext uri="{BB962C8B-B14F-4D97-AF65-F5344CB8AC3E}">
        <p14:creationId xmlns:p14="http://schemas.microsoft.com/office/powerpoint/2010/main" val="1309204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43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Types of Concepts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ADBC5B-D3AD-EC44-AB38-98967A496E51}"/>
              </a:ext>
            </a:extLst>
          </p:cNvPr>
          <p:cNvSpPr txBox="1"/>
          <p:nvPr/>
        </p:nvSpPr>
        <p:spPr>
          <a:xfrm>
            <a:off x="104707" y="830432"/>
            <a:ext cx="11337116" cy="5165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  <a:spcBef>
                <a:spcPts val="1200"/>
              </a:spcBef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Types of Concepts</a:t>
            </a:r>
          </a:p>
          <a:p>
            <a:pPr marL="285750" indent="-285750">
              <a:lnSpc>
                <a:spcPct val="14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Normative Concepts</a:t>
            </a: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: which tell us what </a:t>
            </a:r>
            <a:r>
              <a:rPr lang="en-US" altLang="en-US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should, ought, must </a:t>
            </a:r>
            <a:r>
              <a:rPr lang="en-US" altLang="en-US" b="1" i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happen or be done</a:t>
            </a: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. </a:t>
            </a:r>
          </a:p>
          <a:p>
            <a:pPr lvl="1">
              <a:lnSpc>
                <a:spcPct val="140000"/>
              </a:lnSpc>
              <a:spcBef>
                <a:spcPts val="1200"/>
              </a:spcBef>
            </a:pP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They signify the 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‘</a:t>
            </a:r>
            <a:r>
              <a:rPr lang="en-US" altLang="ja-JP" b="1" i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value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’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(value in 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ethical 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sense, not 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economic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).</a:t>
            </a:r>
          </a:p>
          <a:p>
            <a:pPr marL="285750" indent="-285750">
              <a:lnSpc>
                <a:spcPct val="14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Descriptive / ‘Positive’ Concepts</a:t>
            </a: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: refer to a 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‘</a:t>
            </a:r>
            <a:r>
              <a:rPr lang="en-US" altLang="ja-JP" b="1" i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fact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’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or ‘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a reality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’, and </a:t>
            </a:r>
            <a:r>
              <a:rPr lang="en-US" altLang="ja-JP" b="1" i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describe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what </a:t>
            </a:r>
            <a:r>
              <a:rPr lang="en-US" altLang="ja-JP" b="1" i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is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there and hence are 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verifiable by anybody </a:t>
            </a:r>
          </a:p>
          <a:p>
            <a:pPr marL="449263">
              <a:lnSpc>
                <a:spcPct val="140000"/>
              </a:lnSpc>
              <a:spcBef>
                <a:spcPts val="1200"/>
              </a:spcBef>
            </a:pP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(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Positive 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here mean 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reflecting the experience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)</a:t>
            </a:r>
          </a:p>
          <a:p>
            <a:pPr>
              <a:lnSpc>
                <a:spcPct val="140000"/>
              </a:lnSpc>
              <a:spcBef>
                <a:spcPts val="1200"/>
              </a:spcBef>
            </a:pP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In many 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‘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political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’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concepts, a 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‘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fact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’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and the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‘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value</a:t>
            </a:r>
            <a:r>
              <a:rPr lang="ja-JP" altLang="en-US">
                <a:solidFill>
                  <a:schemeClr val="bg1"/>
                </a:solidFill>
                <a:ea typeface="ＭＳ Ｐゴシック" panose="020B0600070205080204" pitchFamily="34" charset="-128"/>
              </a:rPr>
              <a:t>’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are </a:t>
            </a:r>
            <a:r>
              <a:rPr lang="en-US" altLang="ja-JP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interlinked</a:t>
            </a:r>
            <a:r>
              <a:rPr lang="en-US" altLang="ja-JP" dirty="0">
                <a:solidFill>
                  <a:schemeClr val="bg1"/>
                </a:solidFill>
                <a:ea typeface="ＭＳ Ｐゴシック" panose="020B0600070205080204" pitchFamily="34" charset="-128"/>
              </a:rPr>
              <a:t>.</a:t>
            </a:r>
          </a:p>
          <a:p>
            <a:pPr marL="285750" indent="-285750">
              <a:lnSpc>
                <a:spcPct val="14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Contested Concepts</a:t>
            </a: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: Concepts involving a </a:t>
            </a:r>
            <a:r>
              <a:rPr lang="en-US" altLang="en-US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controversy </a:t>
            </a: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or </a:t>
            </a:r>
            <a:r>
              <a:rPr lang="en-US" altLang="en-US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conceptual disagreement</a:t>
            </a: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/ </a:t>
            </a:r>
            <a:r>
              <a:rPr lang="en-US" altLang="en-US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debate</a:t>
            </a: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.</a:t>
            </a:r>
          </a:p>
          <a:p>
            <a:pPr lvl="1">
              <a:lnSpc>
                <a:spcPct val="140000"/>
              </a:lnSpc>
              <a:spcBef>
                <a:spcPts val="1200"/>
              </a:spcBef>
            </a:pP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Many and competing interpretations of concepts, </a:t>
            </a:r>
          </a:p>
          <a:p>
            <a:pPr lvl="1" indent="620713">
              <a:lnSpc>
                <a:spcPct val="140000"/>
              </a:lnSpc>
              <a:spcBef>
                <a:spcPts val="1200"/>
              </a:spcBef>
            </a:pP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and many or all could be </a:t>
            </a:r>
            <a:r>
              <a:rPr lang="en-US" altLang="en-US" i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equally valid </a:t>
            </a:r>
            <a:r>
              <a:rPr lang="en-US" altLang="en-US" dirty="0">
                <a:solidFill>
                  <a:schemeClr val="bg1"/>
                </a:solidFill>
                <a:ea typeface="ＭＳ Ｐゴシック" panose="020B0600070205080204" pitchFamily="34" charset="-128"/>
              </a:rPr>
              <a:t>(from different perspectives)</a:t>
            </a:r>
          </a:p>
        </p:txBody>
      </p:sp>
    </p:spTree>
    <p:extLst>
      <p:ext uri="{BB962C8B-B14F-4D97-AF65-F5344CB8AC3E}">
        <p14:creationId xmlns:p14="http://schemas.microsoft.com/office/powerpoint/2010/main" val="196879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769"/>
            <a:ext cx="12192000" cy="729246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What is a model?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8E37FDD-B680-D74F-8885-B3F43DB83E28}"/>
              </a:ext>
            </a:extLst>
          </p:cNvPr>
          <p:cNvGrpSpPr/>
          <p:nvPr/>
        </p:nvGrpSpPr>
        <p:grpSpPr>
          <a:xfrm>
            <a:off x="5100699" y="940945"/>
            <a:ext cx="6499653" cy="2129169"/>
            <a:chOff x="166748" y="4768596"/>
            <a:chExt cx="11417538" cy="2089404"/>
          </a:xfrm>
        </p:grpSpPr>
        <p:sp>
          <p:nvSpPr>
            <p:cNvPr id="13" name="Down Arrow 12">
              <a:extLst>
                <a:ext uri="{FF2B5EF4-FFF2-40B4-BE49-F238E27FC236}">
                  <a16:creationId xmlns:a16="http://schemas.microsoft.com/office/drawing/2014/main" id="{A9092668-F03B-2049-A41C-A13E92A66FA4}"/>
                </a:ext>
              </a:extLst>
            </p:cNvPr>
            <p:cNvSpPr/>
            <p:nvPr/>
          </p:nvSpPr>
          <p:spPr>
            <a:xfrm>
              <a:off x="5609844" y="4768596"/>
              <a:ext cx="484632" cy="978408"/>
            </a:xfrm>
            <a:prstGeom prst="downArrow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6" name="Content Placeholder 3">
              <a:extLst>
                <a:ext uri="{FF2B5EF4-FFF2-40B4-BE49-F238E27FC236}">
                  <a16:creationId xmlns:a16="http://schemas.microsoft.com/office/drawing/2014/main" id="{DC0A9E96-9B96-EF47-B3B0-BCA319B72F0A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66748" y="5086350"/>
            <a:ext cx="11417538" cy="177165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EC42AA2-8C54-8342-BD2A-0FF21C61F6FD}"/>
                </a:ext>
              </a:extLst>
            </p:cNvPr>
            <p:cNvGrpSpPr/>
            <p:nvPr/>
          </p:nvGrpSpPr>
          <p:grpSpPr>
            <a:xfrm>
              <a:off x="4813041" y="4783293"/>
              <a:ext cx="2107758" cy="384065"/>
              <a:chOff x="3591890" y="1467550"/>
              <a:chExt cx="954935" cy="768124"/>
            </a:xfrm>
          </p:grpSpPr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AFCECE5A-CDE8-2748-8D9D-210E68FA33D3}"/>
                  </a:ext>
                </a:extLst>
              </p:cNvPr>
              <p:cNvSpPr/>
              <p:nvPr/>
            </p:nvSpPr>
            <p:spPr>
              <a:xfrm>
                <a:off x="3597650" y="1467550"/>
                <a:ext cx="949175" cy="768124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9" name="Rounded Rectangle 4">
                <a:extLst>
                  <a:ext uri="{FF2B5EF4-FFF2-40B4-BE49-F238E27FC236}">
                    <a16:creationId xmlns:a16="http://schemas.microsoft.com/office/drawing/2014/main" id="{2B1AB447-0E5B-564C-BD0B-E40DDBE40EDA}"/>
                  </a:ext>
                </a:extLst>
              </p:cNvPr>
              <p:cNvSpPr txBox="1"/>
              <p:nvPr/>
            </p:nvSpPr>
            <p:spPr>
              <a:xfrm>
                <a:off x="3591890" y="1539342"/>
                <a:ext cx="949176" cy="65395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marL="0" lvl="0" indent="0" algn="ctr" defTabSz="889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000" b="1" kern="1200" dirty="0"/>
                  <a:t>A Particular Perspective</a:t>
                </a:r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BD56E38-7016-4D4A-A911-8C9D0E5EEB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7251" y="2915507"/>
            <a:ext cx="3501206" cy="27177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53D8C3-5890-5845-B5B2-EF6514BE6BC9}"/>
              </a:ext>
            </a:extLst>
          </p:cNvPr>
          <p:cNvSpPr txBox="1"/>
          <p:nvPr/>
        </p:nvSpPr>
        <p:spPr>
          <a:xfrm>
            <a:off x="5233762" y="1129998"/>
            <a:ext cx="1838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C000"/>
                </a:solidFill>
              </a:rPr>
              <a:t>Figurative Model of the Concept of 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E4BDA9-5FE9-2F4F-8DF9-9EEF5D1CDB00}"/>
              </a:ext>
            </a:extLst>
          </p:cNvPr>
          <p:cNvSpPr txBox="1"/>
          <p:nvPr/>
        </p:nvSpPr>
        <p:spPr>
          <a:xfrm>
            <a:off x="5874426" y="3613040"/>
            <a:ext cx="11981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C000"/>
                </a:solidFill>
              </a:rPr>
              <a:t>Architectural  Model of a Building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DD9C95-35E1-5D4D-B666-9B45D359AAA4}"/>
              </a:ext>
            </a:extLst>
          </p:cNvPr>
          <p:cNvSpPr txBox="1"/>
          <p:nvPr/>
        </p:nvSpPr>
        <p:spPr>
          <a:xfrm>
            <a:off x="329392" y="986010"/>
            <a:ext cx="4197817" cy="3719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en-US" sz="1600" b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is </a:t>
            </a:r>
          </a:p>
          <a:p>
            <a:pPr marL="365125" lvl="1" indent="-28575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en-US" sz="1600" b="1" i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simplified</a:t>
            </a:r>
            <a:r>
              <a:rPr lang="en-US" sz="1600" i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1600" b="1" i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selective</a:t>
            </a:r>
          </a:p>
          <a:p>
            <a:pPr marL="365125" lvl="1" indent="-28575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b="1" i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abstraction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(i.e., representation/ conceptualization)</a:t>
            </a:r>
          </a:p>
          <a:p>
            <a:pPr marL="365125" lvl="1" indent="-28575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a certain </a:t>
            </a:r>
            <a:r>
              <a:rPr lang="en-US" sz="1600" b="1" i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aspect</a:t>
            </a:r>
            <a:r>
              <a:rPr lang="en-US" sz="1600" b="1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365125" lvl="1" indent="-28575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the </a:t>
            </a:r>
            <a:r>
              <a:rPr lang="en-US" sz="1600" b="1" i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real world 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 or phenomenon</a:t>
            </a:r>
          </a:p>
          <a:p>
            <a:pPr marL="365125" lvl="1" indent="-28575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when viewed from a particular </a:t>
            </a:r>
            <a:r>
              <a:rPr lang="en-US" sz="1600" b="1" i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perspective/ standpoint</a:t>
            </a:r>
            <a:r>
              <a:rPr lang="en-US" sz="16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7625" lvl="1">
              <a:lnSpc>
                <a:spcPct val="120000"/>
              </a:lnSpc>
              <a:spcBef>
                <a:spcPts val="600"/>
              </a:spcBef>
              <a:spcAft>
                <a:spcPts val="800"/>
              </a:spcAft>
              <a:defRPr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 could be in </a:t>
            </a:r>
            <a:r>
              <a:rPr lang="en-US" sz="1600" b="1" i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different forms 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(physical, mathematical, narrative, figurative)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CEBC9F-1B73-4C4A-BDFE-DF3FD7E509D8}"/>
              </a:ext>
            </a:extLst>
          </p:cNvPr>
          <p:cNvSpPr txBox="1"/>
          <p:nvPr/>
        </p:nvSpPr>
        <p:spPr>
          <a:xfrm>
            <a:off x="329392" y="4978056"/>
            <a:ext cx="5183212" cy="817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/>
            </a:pPr>
            <a:r>
              <a:rPr lang="en-US" sz="1600" b="1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Normative Models 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tell us what </a:t>
            </a:r>
            <a:r>
              <a:rPr lang="en-US" sz="1600" b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should</a:t>
            </a:r>
            <a:r>
              <a:rPr lang="en-US" sz="16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 done. (Norm)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/>
            </a:pPr>
            <a:r>
              <a:rPr lang="en-US" sz="1600" b="1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Descriptive Models 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describe or tell us what</a:t>
            </a:r>
            <a:r>
              <a:rPr lang="en-US" sz="16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there. (Fact)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1067A1C-5C78-CA4E-8627-C74ABFF38BD2}"/>
              </a:ext>
            </a:extLst>
          </p:cNvPr>
          <p:cNvCxnSpPr>
            <a:cxnSpLocks/>
          </p:cNvCxnSpPr>
          <p:nvPr/>
        </p:nvCxnSpPr>
        <p:spPr>
          <a:xfrm>
            <a:off x="362859" y="4849931"/>
            <a:ext cx="4377987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999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43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Models, Theories and Laws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ADBC5B-D3AD-EC44-AB38-98967A496E51}"/>
              </a:ext>
            </a:extLst>
          </p:cNvPr>
          <p:cNvSpPr txBox="1"/>
          <p:nvPr/>
        </p:nvSpPr>
        <p:spPr>
          <a:xfrm>
            <a:off x="104707" y="974297"/>
            <a:ext cx="11770409" cy="354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  <a:spcBef>
                <a:spcPts val="1200"/>
              </a:spcBef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Model 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is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abstract </a:t>
            </a:r>
            <a:r>
              <a:rPr lang="en-US" altLang="en-US" b="1" dirty="0">
                <a:solidFill>
                  <a:srgbClr val="FFFF00"/>
                </a:solidFill>
                <a:ea typeface="ＭＳ Ｐゴシック" panose="020B0600070205080204" pitchFamily="34" charset="-128"/>
              </a:rPr>
              <a:t>description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of a 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part 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of the social phenomenon</a:t>
            </a:r>
          </a:p>
          <a:p>
            <a:pPr>
              <a:lnSpc>
                <a:spcPct val="140000"/>
              </a:lnSpc>
              <a:spcBef>
                <a:spcPts val="1200"/>
              </a:spcBef>
            </a:pP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It is accepted as a 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partial, simplified, and possible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description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chemeClr val="bg2"/>
                </a:solidFill>
                <a:ea typeface="ＭＳ Ｐゴシック" panose="020B0600070205080204" pitchFamily="34" charset="-128"/>
              </a:rPr>
              <a:t>of the 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phenomenon, to be used in 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conjunction with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other models.</a:t>
            </a:r>
          </a:p>
          <a:p>
            <a:pPr>
              <a:lnSpc>
                <a:spcPct val="140000"/>
              </a:lnSpc>
              <a:spcBef>
                <a:spcPts val="1200"/>
              </a:spcBef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Hypothesis: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A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possible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rgbClr val="00B0F0"/>
                </a:solidFill>
                <a:ea typeface="ＭＳ Ｐゴシック" panose="020B0600070205080204" pitchFamily="34" charset="-128"/>
              </a:rPr>
              <a:t>generalizable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rgbClr val="FFFF00"/>
                </a:solidFill>
                <a:ea typeface="ＭＳ Ｐゴシック" panose="020B0600070205080204" pitchFamily="34" charset="-128"/>
              </a:rPr>
              <a:t>explanation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to the phenomenon.</a:t>
            </a:r>
          </a:p>
          <a:p>
            <a:pPr>
              <a:lnSpc>
                <a:spcPct val="140000"/>
              </a:lnSpc>
              <a:spcBef>
                <a:spcPts val="1200"/>
              </a:spcBef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Theory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: A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tested 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and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validated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Hypothesis.</a:t>
            </a:r>
          </a:p>
          <a:p>
            <a:pPr>
              <a:lnSpc>
                <a:spcPct val="140000"/>
              </a:lnSpc>
              <a:spcBef>
                <a:spcPts val="1200"/>
              </a:spcBef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Theory: 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A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validated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claim 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about the </a:t>
            </a:r>
            <a:r>
              <a:rPr lang="en-US" altLang="en-US" b="1" dirty="0">
                <a:solidFill>
                  <a:srgbClr val="00B0F0"/>
                </a:solidFill>
                <a:ea typeface="ＭＳ Ｐゴシック" panose="020B0600070205080204" pitchFamily="34" charset="-128"/>
              </a:rPr>
              <a:t>generalizable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rgbClr val="FFFF00"/>
                </a:solidFill>
                <a:ea typeface="ＭＳ Ｐゴシック" panose="020B0600070205080204" pitchFamily="34" charset="-128"/>
              </a:rPr>
              <a:t>explanation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to the phenomenon. (Weak/ Strong &amp; Meta/</a:t>
            </a:r>
            <a:r>
              <a:rPr lang="en-US" altLang="en-US" b="1" dirty="0" err="1">
                <a:solidFill>
                  <a:schemeClr val="bg1"/>
                </a:solidFill>
                <a:ea typeface="ＭＳ Ｐゴシック" panose="020B0600070205080204" pitchFamily="34" charset="-128"/>
              </a:rPr>
              <a:t>Meso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/Micro)</a:t>
            </a:r>
          </a:p>
          <a:p>
            <a:pPr>
              <a:lnSpc>
                <a:spcPct val="140000"/>
              </a:lnSpc>
              <a:spcBef>
                <a:spcPts val="1200"/>
              </a:spcBef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Law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: 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Well-established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,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undisputable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, </a:t>
            </a:r>
            <a:r>
              <a:rPr lang="en-US" altLang="en-US" b="1" dirty="0">
                <a:solidFill>
                  <a:schemeClr val="accent2">
                    <a:lumMod val="60000"/>
                    <a:lumOff val="40000"/>
                  </a:schemeClr>
                </a:solidFill>
                <a:ea typeface="ＭＳ Ｐゴシック" panose="020B0600070205080204" pitchFamily="34" charset="-128"/>
              </a:rPr>
              <a:t>universally applicable 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theory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(</a:t>
            </a:r>
            <a:r>
              <a:rPr lang="en-US" altLang="en-US" b="1" dirty="0">
                <a:solidFill>
                  <a:srgbClr val="00B0F0"/>
                </a:solidFill>
                <a:ea typeface="ＭＳ Ｐゴシック" panose="020B0600070205080204" pitchFamily="34" charset="-128"/>
              </a:rPr>
              <a:t>generalizable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b="1" dirty="0">
                <a:solidFill>
                  <a:srgbClr val="FFFF00"/>
                </a:solidFill>
                <a:ea typeface="ＭＳ Ｐゴシック" panose="020B0600070205080204" pitchFamily="34" charset="-128"/>
              </a:rPr>
              <a:t>explanation</a:t>
            </a:r>
            <a:r>
              <a:rPr lang="en-US" altLang="en-US" b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)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B004289-0A22-8156-382D-661C0A3768C7}"/>
              </a:ext>
            </a:extLst>
          </p:cNvPr>
          <p:cNvSpPr/>
          <p:nvPr/>
        </p:nvSpPr>
        <p:spPr>
          <a:xfrm>
            <a:off x="867903" y="5094807"/>
            <a:ext cx="1162373" cy="49594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Model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0545787-AF1A-4FB8-CCCD-AE1457935065}"/>
              </a:ext>
            </a:extLst>
          </p:cNvPr>
          <p:cNvSpPr/>
          <p:nvPr/>
        </p:nvSpPr>
        <p:spPr>
          <a:xfrm>
            <a:off x="4761063" y="5094807"/>
            <a:ext cx="1162373" cy="49594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Theory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4E540D1-66D5-3A72-C4A7-9E18C081463E}"/>
              </a:ext>
            </a:extLst>
          </p:cNvPr>
          <p:cNvSpPr/>
          <p:nvPr/>
        </p:nvSpPr>
        <p:spPr>
          <a:xfrm>
            <a:off x="8287290" y="5094807"/>
            <a:ext cx="1162373" cy="49594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Laws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FEFE052-C67C-DB05-57E2-B6BD6918C899}"/>
              </a:ext>
            </a:extLst>
          </p:cNvPr>
          <p:cNvCxnSpPr/>
          <p:nvPr/>
        </p:nvCxnSpPr>
        <p:spPr>
          <a:xfrm>
            <a:off x="1084881" y="5840342"/>
            <a:ext cx="8364782" cy="0"/>
          </a:xfrm>
          <a:prstGeom prst="straightConnector1">
            <a:avLst/>
          </a:prstGeom>
          <a:ln w="889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EC5F2FE-88FD-6E19-3D3E-6B0BA4AC3F26}"/>
              </a:ext>
            </a:extLst>
          </p:cNvPr>
          <p:cNvSpPr txBox="1"/>
          <p:nvPr/>
        </p:nvSpPr>
        <p:spPr>
          <a:xfrm>
            <a:off x="3533428" y="5905266"/>
            <a:ext cx="4912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Increasing Certainty and Generalizability </a:t>
            </a:r>
          </a:p>
        </p:txBody>
      </p:sp>
    </p:spTree>
    <p:extLst>
      <p:ext uri="{BB962C8B-B14F-4D97-AF65-F5344CB8AC3E}">
        <p14:creationId xmlns:p14="http://schemas.microsoft.com/office/powerpoint/2010/main" val="1287108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The Answer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7" name="Rectangle 6"/>
          <p:cNvSpPr/>
          <p:nvPr/>
        </p:nvSpPr>
        <p:spPr>
          <a:xfrm>
            <a:off x="1380944" y="2443609"/>
            <a:ext cx="8763938" cy="1815882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The only thing common among these is that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Each of these is a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8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3583420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43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Class Work: A Quiz (Part 1) (Time 15 minutes)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ADBC5B-D3AD-EC44-AB38-98967A496E51}"/>
              </a:ext>
            </a:extLst>
          </p:cNvPr>
          <p:cNvSpPr txBox="1"/>
          <p:nvPr/>
        </p:nvSpPr>
        <p:spPr>
          <a:xfrm>
            <a:off x="58732" y="935803"/>
            <a:ext cx="11770409" cy="5469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Preliminaries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Take a piece of paper (A-4 size or long notebook size) with both sides blank.  (Give page number 1 to this side)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On the top of one side of the paper, put your Name, Roll Number, Program, and Year.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Deciding on a Concept for Analysis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Choose any one most simple (such as a chair and cat) concept that is related to your everyday normal experiences.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This should not be a technical concept that is related to your area of research or study. 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Any other student from your class should be able to easily understand and relate to the concept</a:t>
            </a: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.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altLang="en-US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Analysis of Concept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Now, analyze or split this concept in terms of its Primary and Defining Attributes. 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List separately these attributes, starting with (a) Primary Attributes (should not be more than 2 preferably) </a:t>
            </a:r>
          </a:p>
          <a:p>
            <a:pPr marL="4133850" indent="-41211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and (b) Defining Attributes (should not be more than 3 preferably)</a:t>
            </a:r>
          </a:p>
          <a:p>
            <a:pPr marL="401638" indent="-401638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You may do </a:t>
            </a:r>
            <a:r>
              <a:rPr lang="en-US" altLang="en-US" dirty="0">
                <a:solidFill>
                  <a:srgbClr val="FFBD54"/>
                </a:solidFill>
                <a:ea typeface="ＭＳ Ｐゴシック" panose="020B0600070205080204" pitchFamily="34" charset="-128"/>
              </a:rPr>
              <a:t>rough work </a:t>
            </a: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on your notebook before writing the </a:t>
            </a:r>
            <a:r>
              <a:rPr lang="en-US" altLang="en-US" dirty="0">
                <a:solidFill>
                  <a:srgbClr val="00B0F0"/>
                </a:solidFill>
                <a:ea typeface="ＭＳ Ｐゴシック" panose="020B0600070205080204" pitchFamily="34" charset="-128"/>
              </a:rPr>
              <a:t>final versio</a:t>
            </a:r>
            <a:r>
              <a:rPr lang="en-US" altLang="en-US" dirty="0">
                <a:solidFill>
                  <a:schemeClr val="bg2"/>
                </a:solidFill>
                <a:ea typeface="ＭＳ Ｐゴシック" panose="020B0600070205080204" pitchFamily="34" charset="-128"/>
              </a:rPr>
              <a:t>n of the attributes on the paper.  </a:t>
            </a:r>
          </a:p>
        </p:txBody>
      </p:sp>
    </p:spTree>
    <p:extLst>
      <p:ext uri="{BB962C8B-B14F-4D97-AF65-F5344CB8AC3E}">
        <p14:creationId xmlns:p14="http://schemas.microsoft.com/office/powerpoint/2010/main" val="1833938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43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Class Work: A Quiz (Part 2)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ADBC5B-D3AD-EC44-AB38-98967A496E51}"/>
              </a:ext>
            </a:extLst>
          </p:cNvPr>
          <p:cNvSpPr txBox="1"/>
          <p:nvPr/>
        </p:nvSpPr>
        <p:spPr>
          <a:xfrm>
            <a:off x="58732" y="935803"/>
            <a:ext cx="11770409" cy="681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altLang="en-US" sz="2000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Preparatory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Exchange your paper with another student in the class, preferably one who is not from your program. 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Record the name, roll number, hostel number, and phone number of the student to whom you are giving the paper.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After getting the paper from another student, </a:t>
            </a:r>
            <a:r>
              <a:rPr lang="en-US" altLang="en-US" sz="2000" dirty="0">
                <a:solidFill>
                  <a:schemeClr val="bg2"/>
                </a:solidFill>
                <a:ea typeface="ＭＳ Ｐゴシック" panose="020B0600070205080204" pitchFamily="34" charset="-128"/>
              </a:rPr>
              <a:t>on the top of the other side of the paper, </a:t>
            </a:r>
          </a:p>
          <a:p>
            <a:pPr marL="893763" indent="-2984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bg2"/>
                </a:solidFill>
                <a:ea typeface="ＭＳ Ｐゴシック" panose="020B0600070205080204" pitchFamily="34" charset="-128"/>
              </a:rPr>
              <a:t>put your Name, Roll Number, Program, and Year (Give page number 1 to this side)</a:t>
            </a:r>
            <a:endParaRPr lang="en-US" altLang="en-US" sz="2000" dirty="0">
              <a:solidFill>
                <a:schemeClr val="bg1"/>
              </a:solidFill>
              <a:ea typeface="ＭＳ Ｐゴシック" panose="020B0600070205080204" pitchFamily="34" charset="-128"/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altLang="en-US" sz="2000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Reflections </a:t>
            </a:r>
          </a:p>
          <a:p>
            <a:pPr marL="285750" indent="-2857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Study the work done by the other students whose work is with you for reflection. </a:t>
            </a:r>
          </a:p>
          <a:p>
            <a:pPr marL="285750" indent="-2857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Tell us what part you like or approve of and what parts you do not agree with. </a:t>
            </a:r>
          </a:p>
          <a:p>
            <a:pPr marL="285750" indent="-2857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Most importantly, try to redefine the concept by changing the Primary and Defining Attributes. </a:t>
            </a:r>
          </a:p>
          <a:p>
            <a:pPr marL="285750" indent="-28575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Tell us the reasons or justifications for the changes you made and the changes you did not make. 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endParaRPr lang="en-US" altLang="en-US" b="1" dirty="0">
              <a:solidFill>
                <a:srgbClr val="FFC000"/>
              </a:solidFill>
              <a:ea typeface="ＭＳ Ｐゴシック" panose="020B0600070205080204" pitchFamily="34" charset="-128"/>
            </a:endParaRPr>
          </a:p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2"/>
              </a:solidFill>
              <a:ea typeface="ＭＳ Ｐゴシック" panose="020B0600070205080204" pitchFamily="34" charset="-128"/>
            </a:endParaRPr>
          </a:p>
          <a:p>
            <a:pPr>
              <a:lnSpc>
                <a:spcPct val="140000"/>
              </a:lnSpc>
              <a:spcBef>
                <a:spcPts val="1200"/>
              </a:spcBef>
            </a:pPr>
            <a:endParaRPr lang="en-US" altLang="en-US" b="1" dirty="0">
              <a:solidFill>
                <a:schemeClr val="bg1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2759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757685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Thank you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596464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65548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849119"/>
            <a:ext cx="12192000" cy="941158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>
              <a:tabLst>
                <a:tab pos="11241088" algn="l"/>
              </a:tabLst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Prof. Subodh Wagle, IIT Bombay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69992"/>
            <a:ext cx="11875116" cy="3645357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3600" i="1" dirty="0">
                <a:solidFill>
                  <a:schemeClr val="bg1"/>
                </a:solidFill>
                <a:latin typeface="Trebuchet MS" panose="020B0703020202090204" pitchFamily="34" charset="0"/>
              </a:rPr>
              <a:t>TD 638: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3600" i="1" dirty="0">
                <a:solidFill>
                  <a:schemeClr val="bg1"/>
                </a:solidFill>
                <a:latin typeface="Trebuchet MS" panose="020B0703020202090204" pitchFamily="34" charset="0"/>
              </a:rPr>
              <a:t>Development Perspectives</a:t>
            </a:r>
          </a:p>
          <a:p>
            <a:pPr marL="0" indent="0" algn="ctr">
              <a:spcBef>
                <a:spcPts val="0"/>
              </a:spcBef>
              <a:buNone/>
            </a:pPr>
            <a:br>
              <a:rPr lang="en-GB" sz="3600" i="1" dirty="0">
                <a:solidFill>
                  <a:schemeClr val="bg1"/>
                </a:solidFill>
                <a:latin typeface="Trebuchet MS" panose="020B0703020202090204" pitchFamily="34" charset="0"/>
              </a:rPr>
            </a:br>
            <a:endParaRPr lang="en-US" sz="36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4400" dirty="0">
                <a:solidFill>
                  <a:srgbClr val="FFC000"/>
                </a:solidFill>
                <a:latin typeface="Trebuchet MS" panose="020B0703020202090204" pitchFamily="34" charset="0"/>
              </a:rPr>
              <a:t>Topic: Understanding Concepts, Models, and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4400" dirty="0">
              <a:solidFill>
                <a:srgbClr val="FFC000"/>
              </a:solidFill>
              <a:latin typeface="Trebuchet MS" panose="020B070302020209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4400" dirty="0">
                <a:solidFill>
                  <a:srgbClr val="FFC000"/>
                </a:solidFill>
                <a:latin typeface="Trebuchet MS" panose="020B0703020202090204" pitchFamily="34" charset="0"/>
              </a:rPr>
              <a:t> Theories 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30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0" indent="0" algn="ctr">
              <a:buNone/>
            </a:pPr>
            <a:r>
              <a:rPr lang="en-US" sz="3600" dirty="0">
                <a:solidFill>
                  <a:schemeClr val="bg1"/>
                </a:solidFill>
                <a:latin typeface="Trebuchet MS" panose="020B0703020202090204" pitchFamily="34" charset="0"/>
              </a:rPr>
              <a:t>Part A: Introduction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46754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Think and Try to Answer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7" name="Rectangle 6"/>
          <p:cNvSpPr/>
          <p:nvPr/>
        </p:nvSpPr>
        <p:spPr>
          <a:xfrm>
            <a:off x="4601771" y="2997627"/>
            <a:ext cx="2547492" cy="1569660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8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What is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8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a </a:t>
            </a:r>
            <a:r>
              <a:rPr lang="en-US" sz="48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Cat</a:t>
            </a:r>
            <a:r>
              <a:rPr lang="en-US" sz="48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2660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395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Some responses from students on the question of: 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7" name="Content Placeholder 2"/>
          <p:cNvSpPr txBox="1">
            <a:spLocks noChangeArrowheads="1"/>
          </p:cNvSpPr>
          <p:nvPr/>
        </p:nvSpPr>
        <p:spPr>
          <a:xfrm>
            <a:off x="716982" y="2244781"/>
            <a:ext cx="2628900" cy="1398305"/>
          </a:xfrm>
          <a:prstGeom prst="rect">
            <a:avLst/>
          </a:prstGeom>
          <a:ln w="12700"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1</a:t>
            </a: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has four legs.</a:t>
            </a: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has whiskers.</a:t>
            </a:r>
          </a:p>
          <a:p>
            <a:pPr marL="0" indent="0">
              <a:buFontTx/>
              <a:buNone/>
              <a:defRPr/>
            </a:pPr>
            <a:endParaRPr lang="en-US" altLang="en-US" sz="150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8" name="Content Placeholder 2"/>
          <p:cNvSpPr txBox="1">
            <a:spLocks noChangeArrowheads="1"/>
          </p:cNvSpPr>
          <p:nvPr/>
        </p:nvSpPr>
        <p:spPr bwMode="auto">
          <a:xfrm>
            <a:off x="4494090" y="2244781"/>
            <a:ext cx="3203820" cy="1398305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kern="0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2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Cat is a furry animal.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meows.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9" name="Content Placeholder 2"/>
          <p:cNvSpPr txBox="1">
            <a:spLocks noChangeArrowheads="1"/>
          </p:cNvSpPr>
          <p:nvPr/>
        </p:nvSpPr>
        <p:spPr bwMode="auto">
          <a:xfrm>
            <a:off x="8525077" y="2237157"/>
            <a:ext cx="2628900" cy="2944443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kern="0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3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Every cat has nine lives. 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is most celebrated animal on the social media. 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76494" y="1142673"/>
            <a:ext cx="7266122" cy="584775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What is a </a:t>
            </a: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Cat</a:t>
            </a: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?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73735AA-0271-FF45-9881-04C4AF8C27E6}"/>
              </a:ext>
            </a:extLst>
          </p:cNvPr>
          <p:cNvSpPr txBox="1">
            <a:spLocks noChangeArrowheads="1"/>
          </p:cNvSpPr>
          <p:nvPr/>
        </p:nvSpPr>
        <p:spPr>
          <a:xfrm>
            <a:off x="869382" y="4183760"/>
            <a:ext cx="2628900" cy="1398305"/>
          </a:xfrm>
          <a:prstGeom prst="rect">
            <a:avLst/>
          </a:prstGeom>
          <a:ln w="12700"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4</a:t>
            </a: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is smaller than dog.</a:t>
            </a: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has a long tail.</a:t>
            </a:r>
          </a:p>
          <a:p>
            <a:pPr marL="0" indent="0">
              <a:buFontTx/>
              <a:buNone/>
              <a:defRPr/>
            </a:pPr>
            <a:endParaRPr lang="en-US" altLang="en-US" sz="150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F0F2F41-BF1C-1440-94FA-0F5EDB8ABB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0378" y="4175837"/>
            <a:ext cx="3203820" cy="1637795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kern="0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5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Cat is domesticated animal from the feline family.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91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What is a Concept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55" y="1800738"/>
            <a:ext cx="4502919" cy="3621014"/>
          </a:xfrm>
        </p:spPr>
        <p:txBody>
          <a:bodyPr>
            <a:normAutofit/>
          </a:bodyPr>
          <a:lstStyle/>
          <a:p>
            <a:pPr marL="360363" indent="-260350">
              <a:lnSpc>
                <a:spcPct val="120000"/>
              </a:lnSpc>
              <a:spcBef>
                <a:spcPts val="1500"/>
              </a:spcBef>
            </a:pPr>
            <a:r>
              <a:rPr lang="en-GB" sz="2000" dirty="0">
                <a:solidFill>
                  <a:srgbClr val="FFC000"/>
                </a:solidFill>
              </a:rPr>
              <a:t>Concept</a:t>
            </a:r>
            <a:r>
              <a:rPr lang="en-GB" sz="2000" dirty="0">
                <a:solidFill>
                  <a:schemeClr val="bg1"/>
                </a:solidFill>
              </a:rPr>
              <a:t> is a </a:t>
            </a:r>
            <a:r>
              <a:rPr lang="en-GB" sz="2000" b="1" i="1" dirty="0">
                <a:solidFill>
                  <a:schemeClr val="bg1"/>
                </a:solidFill>
              </a:rPr>
              <a:t>general idea </a:t>
            </a:r>
          </a:p>
          <a:p>
            <a:pPr marL="100013" indent="0">
              <a:lnSpc>
                <a:spcPct val="120000"/>
              </a:lnSpc>
              <a:spcBef>
                <a:spcPts val="1500"/>
              </a:spcBef>
              <a:buNone/>
            </a:pPr>
            <a:r>
              <a:rPr lang="en-GB" sz="2000" dirty="0">
                <a:solidFill>
                  <a:schemeClr val="bg1"/>
                </a:solidFill>
              </a:rPr>
              <a:t>	- about something </a:t>
            </a:r>
          </a:p>
          <a:p>
            <a:pPr marL="100013" indent="0">
              <a:lnSpc>
                <a:spcPct val="120000"/>
              </a:lnSpc>
              <a:spcBef>
                <a:spcPts val="1500"/>
              </a:spcBef>
              <a:buNone/>
            </a:pPr>
            <a:r>
              <a:rPr lang="en-GB" sz="2000" dirty="0">
                <a:solidFill>
                  <a:schemeClr val="bg1"/>
                </a:solidFill>
              </a:rPr>
              <a:t>	- that is expressed in </a:t>
            </a:r>
          </a:p>
          <a:p>
            <a:pPr marL="100013" indent="0">
              <a:lnSpc>
                <a:spcPct val="120000"/>
              </a:lnSpc>
              <a:spcBef>
                <a:spcPts val="1500"/>
              </a:spcBef>
              <a:buNone/>
            </a:pPr>
            <a:r>
              <a:rPr lang="en-GB" sz="2000" dirty="0">
                <a:solidFill>
                  <a:schemeClr val="bg1"/>
                </a:solidFill>
              </a:rPr>
              <a:t>	- a short phrase /single word.</a:t>
            </a:r>
          </a:p>
          <a:p>
            <a:pPr marL="360363" indent="-260350">
              <a:lnSpc>
                <a:spcPct val="120000"/>
              </a:lnSpc>
              <a:spcBef>
                <a:spcPts val="1500"/>
              </a:spcBef>
            </a:pPr>
            <a:r>
              <a:rPr lang="en-GB" sz="2000" dirty="0">
                <a:solidFill>
                  <a:schemeClr val="bg1"/>
                </a:solidFill>
              </a:rPr>
              <a:t>A ‘</a:t>
            </a:r>
            <a:r>
              <a:rPr lang="en-GB" sz="2000" dirty="0">
                <a:solidFill>
                  <a:srgbClr val="FFC000"/>
                </a:solidFill>
              </a:rPr>
              <a:t>concept</a:t>
            </a:r>
            <a:r>
              <a:rPr lang="en-GB" sz="2000" dirty="0">
                <a:solidFill>
                  <a:schemeClr val="bg1"/>
                </a:solidFill>
              </a:rPr>
              <a:t>’ is not ‘the </a:t>
            </a:r>
            <a:r>
              <a:rPr lang="en-GB" sz="2000" dirty="0">
                <a:solidFill>
                  <a:srgbClr val="FFC000"/>
                </a:solidFill>
              </a:rPr>
              <a:t>thing</a:t>
            </a:r>
            <a:r>
              <a:rPr lang="en-GB" sz="2000" dirty="0">
                <a:solidFill>
                  <a:schemeClr val="bg1"/>
                </a:solidFill>
              </a:rPr>
              <a:t>’ </a:t>
            </a:r>
          </a:p>
          <a:p>
            <a:pPr marL="360363" indent="-260350">
              <a:lnSpc>
                <a:spcPct val="120000"/>
              </a:lnSpc>
              <a:spcBef>
                <a:spcPts val="1500"/>
              </a:spcBef>
            </a:pPr>
            <a:r>
              <a:rPr lang="en-GB" sz="2000" dirty="0">
                <a:solidFill>
                  <a:schemeClr val="bg1"/>
                </a:solidFill>
              </a:rPr>
              <a:t>but ‘an (abstract) </a:t>
            </a:r>
            <a:r>
              <a:rPr lang="en-GB" sz="2000" dirty="0">
                <a:solidFill>
                  <a:srgbClr val="FFC000"/>
                </a:solidFill>
              </a:rPr>
              <a:t>idea</a:t>
            </a:r>
            <a:r>
              <a:rPr lang="en-GB" sz="2000" dirty="0">
                <a:solidFill>
                  <a:schemeClr val="bg1"/>
                </a:solidFill>
              </a:rPr>
              <a:t>’ of ‘a </a:t>
            </a:r>
            <a:r>
              <a:rPr lang="en-GB" sz="2000" dirty="0">
                <a:solidFill>
                  <a:srgbClr val="FFC000"/>
                </a:solidFill>
              </a:rPr>
              <a:t>thing</a:t>
            </a:r>
            <a:r>
              <a:rPr lang="en-GB" sz="2000" dirty="0">
                <a:solidFill>
                  <a:schemeClr val="bg1"/>
                </a:solidFill>
              </a:rPr>
              <a:t>’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97C26D5-5ECA-6786-CD90-A1253E41B073}"/>
              </a:ext>
            </a:extLst>
          </p:cNvPr>
          <p:cNvSpPr txBox="1">
            <a:spLocks/>
          </p:cNvSpPr>
          <p:nvPr/>
        </p:nvSpPr>
        <p:spPr>
          <a:xfrm>
            <a:off x="6419530" y="1592254"/>
            <a:ext cx="5102715" cy="3336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363" indent="-260350">
              <a:lnSpc>
                <a:spcPct val="120000"/>
              </a:lnSpc>
              <a:spcBef>
                <a:spcPts val="1500"/>
              </a:spcBef>
            </a:pPr>
            <a:endParaRPr lang="en-GB" sz="2000" dirty="0">
              <a:solidFill>
                <a:srgbClr val="FFC000"/>
              </a:solidFill>
            </a:endParaRPr>
          </a:p>
          <a:p>
            <a:pPr marL="360363" indent="-260350">
              <a:lnSpc>
                <a:spcPct val="120000"/>
              </a:lnSpc>
              <a:spcBef>
                <a:spcPts val="1500"/>
              </a:spcBef>
            </a:pPr>
            <a:r>
              <a:rPr lang="en-GB" sz="2000" dirty="0">
                <a:solidFill>
                  <a:schemeClr val="bg1"/>
                </a:solidFill>
              </a:rPr>
              <a:t>It is an </a:t>
            </a:r>
            <a:r>
              <a:rPr lang="en-GB" sz="2000" dirty="0">
                <a:solidFill>
                  <a:srgbClr val="FFC000"/>
                </a:solidFill>
              </a:rPr>
              <a:t>idea </a:t>
            </a:r>
            <a:r>
              <a:rPr lang="en-GB" sz="2000" dirty="0">
                <a:solidFill>
                  <a:schemeClr val="bg1"/>
                </a:solidFill>
              </a:rPr>
              <a:t>(i.e., a cognitive construct)</a:t>
            </a:r>
          </a:p>
          <a:p>
            <a:pPr marL="628650" indent="0">
              <a:lnSpc>
                <a:spcPct val="120000"/>
              </a:lnSpc>
              <a:spcBef>
                <a:spcPts val="1500"/>
              </a:spcBef>
              <a:buFont typeface="Arial" panose="020B0604020202020204" pitchFamily="34" charset="0"/>
              <a:buNone/>
            </a:pPr>
            <a:r>
              <a:rPr lang="en-GB" sz="2000" dirty="0">
                <a:solidFill>
                  <a:schemeClr val="bg1"/>
                </a:solidFill>
              </a:rPr>
              <a:t>composed of different </a:t>
            </a:r>
            <a:r>
              <a:rPr lang="en-GB" sz="2000" dirty="0">
                <a:solidFill>
                  <a:srgbClr val="FFC000"/>
                </a:solidFill>
              </a:rPr>
              <a:t>attributes</a:t>
            </a:r>
            <a:endParaRPr lang="en-GB" sz="2000" dirty="0">
              <a:solidFill>
                <a:schemeClr val="bg1"/>
              </a:solidFill>
            </a:endParaRPr>
          </a:p>
          <a:p>
            <a:pPr marL="628650" indent="0">
              <a:lnSpc>
                <a:spcPct val="120000"/>
              </a:lnSpc>
              <a:spcBef>
                <a:spcPts val="1500"/>
              </a:spcBef>
              <a:buFont typeface="Arial" panose="020B0604020202020204" pitchFamily="34" charset="0"/>
              <a:buNone/>
            </a:pPr>
            <a:r>
              <a:rPr lang="en-GB" sz="2000" dirty="0">
                <a:solidFill>
                  <a:schemeClr val="bg1"/>
                </a:solidFill>
              </a:rPr>
              <a:t>that gives the ‘</a:t>
            </a:r>
            <a:r>
              <a:rPr lang="en-GB" sz="2000" dirty="0">
                <a:solidFill>
                  <a:srgbClr val="FFC000"/>
                </a:solidFill>
              </a:rPr>
              <a:t>thing</a:t>
            </a:r>
            <a:r>
              <a:rPr lang="en-GB" sz="2000" dirty="0">
                <a:solidFill>
                  <a:schemeClr val="bg1"/>
                </a:solidFill>
              </a:rPr>
              <a:t>’ a distinct </a:t>
            </a:r>
            <a:r>
              <a:rPr lang="en-GB" sz="2000" dirty="0">
                <a:solidFill>
                  <a:srgbClr val="FFC000"/>
                </a:solidFill>
              </a:rPr>
              <a:t>characteristics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  <a:p>
            <a:pPr marL="557213" indent="-457200">
              <a:lnSpc>
                <a:spcPct val="120000"/>
              </a:lnSpc>
              <a:spcBef>
                <a:spcPts val="1500"/>
              </a:spcBef>
            </a:pPr>
            <a:r>
              <a:rPr lang="en-GB" sz="2000" dirty="0">
                <a:solidFill>
                  <a:schemeClr val="bg1"/>
                </a:solidFill>
              </a:rPr>
              <a:t>It also has a </a:t>
            </a:r>
            <a:r>
              <a:rPr lang="en-GB" sz="2000" dirty="0">
                <a:solidFill>
                  <a:srgbClr val="FFC000"/>
                </a:solidFill>
              </a:rPr>
              <a:t>label </a:t>
            </a:r>
            <a:r>
              <a:rPr lang="en-GB" sz="2000" dirty="0">
                <a:solidFill>
                  <a:schemeClr val="bg1"/>
                </a:solidFill>
              </a:rPr>
              <a:t>or </a:t>
            </a:r>
            <a:r>
              <a:rPr lang="en-GB" sz="2000" dirty="0">
                <a:solidFill>
                  <a:srgbClr val="FFC000"/>
                </a:solidFill>
              </a:rPr>
              <a:t>title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E59011-9311-473D-D877-BE32CA0A011F}"/>
              </a:ext>
            </a:extLst>
          </p:cNvPr>
          <p:cNvSpPr txBox="1">
            <a:spLocks/>
          </p:cNvSpPr>
          <p:nvPr/>
        </p:nvSpPr>
        <p:spPr>
          <a:xfrm>
            <a:off x="4924702" y="5048770"/>
            <a:ext cx="6473653" cy="1316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363" indent="-260350">
              <a:lnSpc>
                <a:spcPct val="120000"/>
              </a:lnSpc>
              <a:spcBef>
                <a:spcPts val="1500"/>
              </a:spcBef>
            </a:pPr>
            <a:r>
              <a:rPr lang="en-GB" sz="2000" dirty="0">
                <a:solidFill>
                  <a:schemeClr val="bg1"/>
                </a:solidFill>
              </a:rPr>
              <a:t>Thus, a </a:t>
            </a:r>
            <a:r>
              <a:rPr lang="en-GB" sz="2000" dirty="0">
                <a:solidFill>
                  <a:srgbClr val="FFC000"/>
                </a:solidFill>
              </a:rPr>
              <a:t>Concept</a:t>
            </a:r>
            <a:r>
              <a:rPr lang="en-GB" sz="2000" dirty="0">
                <a:solidFill>
                  <a:schemeClr val="bg1"/>
                </a:solidFill>
              </a:rPr>
              <a:t> has </a:t>
            </a:r>
            <a:r>
              <a:rPr lang="en-GB" sz="2000" dirty="0">
                <a:solidFill>
                  <a:srgbClr val="FF8B2A"/>
                </a:solidFill>
              </a:rPr>
              <a:t>three elements</a:t>
            </a:r>
            <a:r>
              <a:rPr lang="en-GB" sz="2000" dirty="0">
                <a:solidFill>
                  <a:schemeClr val="bg1"/>
                </a:solidFill>
              </a:rPr>
              <a:t>: </a:t>
            </a:r>
          </a:p>
          <a:p>
            <a:pPr marL="360363" indent="-260350">
              <a:lnSpc>
                <a:spcPct val="120000"/>
              </a:lnSpc>
              <a:spcBef>
                <a:spcPts val="1500"/>
              </a:spcBef>
            </a:pPr>
            <a:r>
              <a:rPr lang="en-GB" sz="2000" dirty="0">
                <a:solidFill>
                  <a:schemeClr val="bg1"/>
                </a:solidFill>
              </a:rPr>
              <a:t>An abstract </a:t>
            </a:r>
            <a:r>
              <a:rPr lang="en-GB" sz="2000" dirty="0">
                <a:solidFill>
                  <a:srgbClr val="FF8B2A"/>
                </a:solidFill>
              </a:rPr>
              <a:t>IDEA</a:t>
            </a:r>
            <a:r>
              <a:rPr lang="en-GB" sz="2000" dirty="0">
                <a:solidFill>
                  <a:schemeClr val="bg1"/>
                </a:solidFill>
              </a:rPr>
              <a:t>, a </a:t>
            </a:r>
            <a:r>
              <a:rPr lang="en-GB" sz="2000" dirty="0">
                <a:solidFill>
                  <a:srgbClr val="FF8B2A"/>
                </a:solidFill>
              </a:rPr>
              <a:t>Labe</a:t>
            </a:r>
            <a:r>
              <a:rPr lang="en-GB" sz="2000" dirty="0">
                <a:solidFill>
                  <a:schemeClr val="bg1"/>
                </a:solidFill>
              </a:rPr>
              <a:t>l, and a set of </a:t>
            </a:r>
            <a:r>
              <a:rPr lang="en-GB" sz="2000" dirty="0">
                <a:solidFill>
                  <a:srgbClr val="FF8B2A"/>
                </a:solidFill>
              </a:rPr>
              <a:t>ATTRIBUTE</a:t>
            </a:r>
          </a:p>
        </p:txBody>
      </p:sp>
    </p:spTree>
    <p:extLst>
      <p:ext uri="{BB962C8B-B14F-4D97-AF65-F5344CB8AC3E}">
        <p14:creationId xmlns:p14="http://schemas.microsoft.com/office/powerpoint/2010/main" val="2443468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Think and Try to Answer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7" name="Rectangle 6"/>
          <p:cNvSpPr/>
          <p:nvPr/>
        </p:nvSpPr>
        <p:spPr>
          <a:xfrm>
            <a:off x="4166402" y="2758766"/>
            <a:ext cx="2650084" cy="1569660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8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What is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48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a </a:t>
            </a:r>
            <a:r>
              <a:rPr lang="en-US" sz="48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Chair</a:t>
            </a:r>
            <a:r>
              <a:rPr lang="en-US" sz="48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83571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770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Some responses from students on the question of: 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7" name="Content Placeholder 2"/>
          <p:cNvSpPr txBox="1">
            <a:spLocks noChangeArrowheads="1"/>
          </p:cNvSpPr>
          <p:nvPr/>
        </p:nvSpPr>
        <p:spPr>
          <a:xfrm>
            <a:off x="716982" y="2244781"/>
            <a:ext cx="2628900" cy="1398305"/>
          </a:xfrm>
          <a:prstGeom prst="rect">
            <a:avLst/>
          </a:prstGeom>
          <a:ln w="12700"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1</a:t>
            </a: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has four legs.</a:t>
            </a: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has back support.</a:t>
            </a:r>
          </a:p>
          <a:p>
            <a:pPr marL="0" indent="0">
              <a:buFontTx/>
              <a:buNone/>
              <a:defRPr/>
            </a:pPr>
            <a:endParaRPr lang="en-US" altLang="en-US" sz="150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8" name="Content Placeholder 2"/>
          <p:cNvSpPr txBox="1">
            <a:spLocks noChangeArrowheads="1"/>
          </p:cNvSpPr>
          <p:nvPr/>
        </p:nvSpPr>
        <p:spPr bwMode="auto">
          <a:xfrm>
            <a:off x="4494090" y="2244781"/>
            <a:ext cx="3240108" cy="1637795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kern="0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2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is a piece of furniture.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is made of wood and steel.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9" name="Content Placeholder 2"/>
          <p:cNvSpPr txBox="1">
            <a:spLocks noChangeArrowheads="1"/>
          </p:cNvSpPr>
          <p:nvPr/>
        </p:nvSpPr>
        <p:spPr bwMode="auto">
          <a:xfrm>
            <a:off x="8525077" y="2237157"/>
            <a:ext cx="2628900" cy="2944443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kern="0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3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is meant for sitting.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is something politicians are very fond of. 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58350" y="1272322"/>
            <a:ext cx="7266122" cy="584775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25400"/>
          </a:sp3d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What is a </a:t>
            </a: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Chair</a:t>
            </a:r>
            <a:r>
              <a:rPr lang="en-US" sz="3200" b="1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 charset="0"/>
                <a:ea typeface="ＭＳ Ｐゴシック" charset="0"/>
              </a:rPr>
              <a:t>?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73735AA-0271-FF45-9881-04C4AF8C27E6}"/>
              </a:ext>
            </a:extLst>
          </p:cNvPr>
          <p:cNvSpPr txBox="1">
            <a:spLocks noChangeArrowheads="1"/>
          </p:cNvSpPr>
          <p:nvPr/>
        </p:nvSpPr>
        <p:spPr>
          <a:xfrm>
            <a:off x="869382" y="4148133"/>
            <a:ext cx="2628900" cy="1398305"/>
          </a:xfrm>
          <a:prstGeom prst="rect">
            <a:avLst/>
          </a:prstGeom>
          <a:ln w="12700"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4</a:t>
            </a: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may have three legs.</a:t>
            </a:r>
          </a:p>
          <a:p>
            <a:pPr>
              <a:defRPr/>
            </a:pPr>
            <a:r>
              <a:rPr lang="en-US" altLang="en-US" sz="220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It has multiple uses.</a:t>
            </a:r>
          </a:p>
          <a:p>
            <a:pPr marL="0" indent="0">
              <a:buFontTx/>
              <a:buNone/>
              <a:defRPr/>
            </a:pPr>
            <a:endParaRPr lang="en-US" altLang="en-US" sz="150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F0F2F41-BF1C-1440-94FA-0F5EDB8ABB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0378" y="4175838"/>
            <a:ext cx="3203820" cy="1398305"/>
          </a:xfrm>
          <a:prstGeom prst="rect">
            <a:avLst/>
          </a:prstGeom>
          <a:noFill/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altLang="en-US" sz="2400" b="1" kern="0" dirty="0">
                <a:solidFill>
                  <a:srgbClr val="FFC000"/>
                </a:solidFill>
                <a:latin typeface="Trebuchet MS" panose="020B070302020209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Student 5</a:t>
            </a:r>
          </a:p>
          <a:p>
            <a:pPr>
              <a:defRPr/>
            </a:pPr>
            <a:r>
              <a:rPr lang="en-US" altLang="en-US" sz="2200" kern="0" dirty="0">
                <a:solidFill>
                  <a:schemeClr val="bg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Even professors are very fond of it.</a:t>
            </a:r>
          </a:p>
          <a:p>
            <a:pPr marL="0" indent="0">
              <a:buFontTx/>
              <a:buNone/>
              <a:defRPr/>
            </a:pPr>
            <a:endParaRPr lang="en-US" altLang="en-US" sz="1500" kern="0" dirty="0">
              <a:solidFill>
                <a:schemeClr val="bg1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609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9515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GB" sz="36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Different Types of Attribute of the Concept 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94888"/>
            <a:ext cx="6017893" cy="3327730"/>
          </a:xfrm>
        </p:spPr>
        <p:txBody>
          <a:bodyPr>
            <a:noAutofit/>
          </a:bodyPr>
          <a:lstStyle/>
          <a:p>
            <a:pPr marL="271463" indent="0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altLang="en-US" sz="1900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Primary Attributes</a:t>
            </a:r>
            <a:endParaRPr lang="en-US" altLang="en-US" sz="1900" dirty="0">
              <a:solidFill>
                <a:schemeClr val="bg1"/>
              </a:solidFill>
              <a:ea typeface="ＭＳ Ｐゴシック" panose="020B0600070205080204" pitchFamily="34" charset="-128"/>
            </a:endParaRPr>
          </a:p>
          <a:p>
            <a:pPr marL="668338" lvl="1" indent="-395288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What </a:t>
            </a:r>
            <a:r>
              <a:rPr lang="en-US" altLang="en-US" sz="1900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known </a:t>
            </a:r>
            <a:r>
              <a:rPr lang="en-US" altLang="en-US" sz="1900" b="1" i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class</a:t>
            </a:r>
            <a:r>
              <a:rPr lang="en-US" altLang="en-US" sz="1900" b="1" i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or a </a:t>
            </a:r>
            <a:r>
              <a:rPr lang="en-US" altLang="en-US" sz="1900" b="1" i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group</a:t>
            </a:r>
            <a:r>
              <a:rPr lang="en-US" altLang="en-US" sz="1900" b="1" i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does the ‘thing’ </a:t>
            </a:r>
            <a:r>
              <a:rPr lang="en-US" altLang="en-US" sz="1900" b="1" i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belong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to?</a:t>
            </a:r>
          </a:p>
          <a:p>
            <a:pPr marL="1066800" lvl="1" indent="-450850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altLang="en-US" sz="1900" u="sng" dirty="0">
                <a:solidFill>
                  <a:schemeClr val="bg1"/>
                </a:solidFill>
                <a:ea typeface="ＭＳ Ｐゴシック" panose="020B0600070205080204" pitchFamily="34" charset="-128"/>
              </a:rPr>
              <a:t>Example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: Chair belongs to the </a:t>
            </a:r>
            <a:r>
              <a:rPr lang="en-US" altLang="en-US" sz="1900" b="1" i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class/group 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of “Furniture”.  So Primary Attribute for the concept of Chair: </a:t>
            </a:r>
          </a:p>
          <a:p>
            <a:pPr marL="1423988" lvl="1" indent="-357188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altLang="en-US" sz="1900" b="1" i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“It is a piece of Furniture”</a:t>
            </a:r>
          </a:p>
          <a:p>
            <a:pPr marL="271463" indent="0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lang="en-US" altLang="en-US" sz="1900" dirty="0">
              <a:solidFill>
                <a:schemeClr val="bg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F66CBFE-3B53-01C8-DEB7-9456F056FBC0}"/>
              </a:ext>
            </a:extLst>
          </p:cNvPr>
          <p:cNvSpPr txBox="1">
            <a:spLocks/>
          </p:cNvSpPr>
          <p:nvPr/>
        </p:nvSpPr>
        <p:spPr>
          <a:xfrm>
            <a:off x="6017893" y="1078016"/>
            <a:ext cx="5605116" cy="33277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0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altLang="en-US" sz="1900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Defining Attribute(s)</a:t>
            </a:r>
            <a:endParaRPr lang="en-US" altLang="en-US" sz="1900" dirty="0">
              <a:solidFill>
                <a:schemeClr val="bg1"/>
              </a:solidFill>
              <a:ea typeface="ＭＳ Ｐゴシック" panose="020B0600070205080204" pitchFamily="34" charset="-128"/>
            </a:endParaRPr>
          </a:p>
          <a:p>
            <a:pPr marL="668338" lvl="1" indent="-395288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What </a:t>
            </a:r>
            <a:r>
              <a:rPr lang="en-US" altLang="en-US" sz="1900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defines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/ </a:t>
            </a:r>
            <a:r>
              <a:rPr lang="en-US" altLang="en-US" sz="1900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distinguishes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 it from other things within the class ?</a:t>
            </a:r>
          </a:p>
          <a:p>
            <a:pPr marL="969963" lvl="1" indent="-342900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altLang="en-US" sz="1900" u="sng" dirty="0">
                <a:solidFill>
                  <a:schemeClr val="bg1"/>
                </a:solidFill>
                <a:ea typeface="ＭＳ Ｐゴシック" panose="020B0600070205080204" pitchFamily="34" charset="-128"/>
              </a:rPr>
              <a:t>Example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: Distinguishing feature/ Attribute among other concept in the class of furniture: </a:t>
            </a:r>
          </a:p>
          <a:p>
            <a:pPr marL="1014413" lvl="1" indent="-342900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“</a:t>
            </a:r>
            <a:r>
              <a:rPr lang="en-US" altLang="en-US" sz="1900" b="1" i="1" dirty="0">
                <a:solidFill>
                  <a:schemeClr val="bg1"/>
                </a:solidFill>
                <a:ea typeface="ＭＳ Ｐゴシック" panose="020B0600070205080204" pitchFamily="34" charset="-128"/>
              </a:rPr>
              <a:t>It is meant for sitting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”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E6C56A1-9DFA-8452-F19B-99ECB7A44879}"/>
              </a:ext>
            </a:extLst>
          </p:cNvPr>
          <p:cNvSpPr txBox="1">
            <a:spLocks/>
          </p:cNvSpPr>
          <p:nvPr/>
        </p:nvSpPr>
        <p:spPr>
          <a:xfrm>
            <a:off x="249382" y="4488873"/>
            <a:ext cx="11096571" cy="16506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0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altLang="en-US" sz="1900" b="1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Additional / Secondary / Cosmetic Attributes</a:t>
            </a:r>
            <a:endParaRPr lang="en-US" altLang="en-US" sz="1900" dirty="0">
              <a:solidFill>
                <a:schemeClr val="bg1"/>
              </a:solidFill>
              <a:ea typeface="ＭＳ Ｐゴシック" panose="020B0600070205080204" pitchFamily="34" charset="-128"/>
            </a:endParaRPr>
          </a:p>
          <a:p>
            <a:pPr marL="668338" lvl="1" indent="-395288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What </a:t>
            </a:r>
            <a:r>
              <a:rPr lang="en-US" altLang="en-US" sz="1900" dirty="0">
                <a:solidFill>
                  <a:srgbClr val="FFC000"/>
                </a:solidFill>
                <a:ea typeface="ＭＳ Ｐゴシック" panose="020B0600070205080204" pitchFamily="34" charset="-128"/>
              </a:rPr>
              <a:t>describes 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it? Adds to its description</a:t>
            </a:r>
          </a:p>
          <a:p>
            <a:pPr marL="273050" lvl="1" indent="354013" defTabSz="63500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US" altLang="en-US" sz="1900" u="sng" dirty="0">
                <a:solidFill>
                  <a:schemeClr val="bg1"/>
                </a:solidFill>
                <a:ea typeface="ＭＳ Ｐゴシック" panose="020B0600070205080204" pitchFamily="34" charset="-128"/>
              </a:rPr>
              <a:t>Example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: Secondary Attributes: (</a:t>
            </a:r>
            <a:r>
              <a:rPr lang="en-US" altLang="en-US" sz="1900" dirty="0" err="1">
                <a:solidFill>
                  <a:schemeClr val="bg1"/>
                </a:solidFill>
                <a:ea typeface="ＭＳ Ｐゴシック" panose="020B0600070205080204" pitchFamily="34" charset="-128"/>
              </a:rPr>
              <a:t>i</a:t>
            </a:r>
            <a:r>
              <a:rPr lang="en-US" altLang="en-US" sz="1900" dirty="0">
                <a:solidFill>
                  <a:schemeClr val="bg1"/>
                </a:solidFill>
                <a:ea typeface="ＭＳ Ｐゴシック" panose="020B0600070205080204" pitchFamily="34" charset="-128"/>
              </a:rPr>
              <a:t>) It has four legs. (ii) It has back-support. (iii) It is made of steel/ wood.</a:t>
            </a:r>
          </a:p>
        </p:txBody>
      </p:sp>
    </p:spTree>
    <p:extLst>
      <p:ext uri="{BB962C8B-B14F-4D97-AF65-F5344CB8AC3E}">
        <p14:creationId xmlns:p14="http://schemas.microsoft.com/office/powerpoint/2010/main" val="327184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482BC068-0554-E94A-B573-B7C22CA87B66}" vid="{3C15B36C-858B-C54D-84FE-50B47BC86F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1882</TotalTime>
  <Words>1732</Words>
  <Application>Microsoft Macintosh PowerPoint</Application>
  <PresentationFormat>Widescreen</PresentationFormat>
  <Paragraphs>225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ＭＳ Ｐゴシック</vt:lpstr>
      <vt:lpstr>Arial</vt:lpstr>
      <vt:lpstr>Calibri</vt:lpstr>
      <vt:lpstr>Calibri Light</vt:lpstr>
      <vt:lpstr>Trebuchet MS</vt:lpstr>
      <vt:lpstr>Wingdings</vt:lpstr>
      <vt:lpstr>Office Theme</vt:lpstr>
      <vt:lpstr>What is common among them?</vt:lpstr>
      <vt:lpstr>The Answer</vt:lpstr>
      <vt:lpstr>Prof. Subodh Wagle, IIT Bombay</vt:lpstr>
      <vt:lpstr>Think and Try to Answer</vt:lpstr>
      <vt:lpstr>Some responses from students on the question of: </vt:lpstr>
      <vt:lpstr>What is a Concept ?</vt:lpstr>
      <vt:lpstr>Think and Try to Answer</vt:lpstr>
      <vt:lpstr>Some responses from students on the question of: </vt:lpstr>
      <vt:lpstr>Different Types of Attribute of the Concept </vt:lpstr>
      <vt:lpstr>Think and Try to Answer</vt:lpstr>
      <vt:lpstr>We imagine something like this: </vt:lpstr>
      <vt:lpstr>Why we need concepts? . . .1</vt:lpstr>
      <vt:lpstr>Why we need concepts? . . . 2</vt:lpstr>
      <vt:lpstr>Think and Try to Answer</vt:lpstr>
      <vt:lpstr>Some responses from students on the question of: </vt:lpstr>
      <vt:lpstr>Utility of Concepts</vt:lpstr>
      <vt:lpstr>Types of Concepts</vt:lpstr>
      <vt:lpstr>What is a model?</vt:lpstr>
      <vt:lpstr>Models, Theories and Laws</vt:lpstr>
      <vt:lpstr>Class Work: A Quiz (Part 1) (Time 15 minutes)</vt:lpstr>
      <vt:lpstr>Class Work: A Quiz (Part 2)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Prof. Subodh Wagle, IIT Bombay</dc:title>
  <dc:creator>Microsoft Office User</dc:creator>
  <cp:lastModifiedBy>Subodh Wagle</cp:lastModifiedBy>
  <cp:revision>57</cp:revision>
  <dcterms:created xsi:type="dcterms:W3CDTF">2020-08-07T03:56:05Z</dcterms:created>
  <dcterms:modified xsi:type="dcterms:W3CDTF">2024-08-02T09:33:08Z</dcterms:modified>
</cp:coreProperties>
</file>

<file path=docProps/thumbnail.jpeg>
</file>